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  <p:sldMasterId id="2147483692" r:id="rId2"/>
  </p:sldMasterIdLst>
  <p:notesMasterIdLst>
    <p:notesMasterId r:id="rId52"/>
  </p:notesMasterIdLst>
  <p:sldIdLst>
    <p:sldId id="256" r:id="rId3"/>
    <p:sldId id="257" r:id="rId4"/>
    <p:sldId id="259" r:id="rId5"/>
    <p:sldId id="349" r:id="rId6"/>
    <p:sldId id="268" r:id="rId7"/>
    <p:sldId id="373" r:id="rId8"/>
    <p:sldId id="374" r:id="rId9"/>
    <p:sldId id="263" r:id="rId10"/>
    <p:sldId id="264" r:id="rId11"/>
    <p:sldId id="311" r:id="rId12"/>
    <p:sldId id="267" r:id="rId13"/>
    <p:sldId id="344" r:id="rId14"/>
    <p:sldId id="375" r:id="rId15"/>
    <p:sldId id="372" r:id="rId16"/>
    <p:sldId id="378" r:id="rId17"/>
    <p:sldId id="393" r:id="rId18"/>
    <p:sldId id="394" r:id="rId19"/>
    <p:sldId id="395" r:id="rId20"/>
    <p:sldId id="403" r:id="rId21"/>
    <p:sldId id="339" r:id="rId22"/>
    <p:sldId id="389" r:id="rId23"/>
    <p:sldId id="390" r:id="rId24"/>
    <p:sldId id="351" r:id="rId25"/>
    <p:sldId id="352" r:id="rId26"/>
    <p:sldId id="353" r:id="rId27"/>
    <p:sldId id="354" r:id="rId28"/>
    <p:sldId id="392" r:id="rId29"/>
    <p:sldId id="377" r:id="rId30"/>
    <p:sldId id="350" r:id="rId31"/>
    <p:sldId id="379" r:id="rId32"/>
    <p:sldId id="348" r:id="rId33"/>
    <p:sldId id="385" r:id="rId34"/>
    <p:sldId id="383" r:id="rId35"/>
    <p:sldId id="396" r:id="rId36"/>
    <p:sldId id="397" r:id="rId37"/>
    <p:sldId id="398" r:id="rId38"/>
    <p:sldId id="399" r:id="rId39"/>
    <p:sldId id="400" r:id="rId40"/>
    <p:sldId id="391" r:id="rId41"/>
    <p:sldId id="401" r:id="rId42"/>
    <p:sldId id="402" r:id="rId43"/>
    <p:sldId id="278" r:id="rId44"/>
    <p:sldId id="279" r:id="rId45"/>
    <p:sldId id="281" r:id="rId46"/>
    <p:sldId id="282" r:id="rId47"/>
    <p:sldId id="283" r:id="rId48"/>
    <p:sldId id="345" r:id="rId49"/>
    <p:sldId id="289" r:id="rId50"/>
    <p:sldId id="337" r:id="rId51"/>
  </p:sldIdLst>
  <p:sldSz cx="9144000" cy="5143500" type="screen16x9"/>
  <p:notesSz cx="6858000" cy="9144000"/>
  <p:embeddedFontLst>
    <p:embeddedFont>
      <p:font typeface="AkayaTelivigala" panose="020F0502020204030204" pitchFamily="34" charset="0"/>
      <p:regular r:id="rId53"/>
      <p:bold r:id="rId54"/>
      <p:italic r:id="rId55"/>
      <p:boldItalic r:id="rId56"/>
    </p:embeddedFont>
    <p:embeddedFont>
      <p:font typeface="Cambria Math" panose="02040503050406030204" pitchFamily="18" charset="0"/>
      <p:regular r:id="rId57"/>
    </p:embeddedFont>
    <p:embeddedFont>
      <p:font typeface="Helvetica Neue" panose="02000503000000020004" pitchFamily="2" charset="0"/>
      <p:regular r:id="rId58"/>
      <p:bold r:id="rId59"/>
      <p:italic r:id="rId60"/>
      <p:boldItalic r:id="rId61"/>
    </p:embeddedFont>
    <p:embeddedFont>
      <p:font typeface="PTSerif" panose="020A0603040505020204" pitchFamily="18" charset="77"/>
      <p:bold r:id="rId62"/>
      <p:italic r:id="rId63"/>
      <p:boldItalic r:id="rId64"/>
    </p:embeddedFont>
    <p:embeddedFont>
      <p:font typeface="Roboto" panose="02000000000000000000" pitchFamily="2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1002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E7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23574C-9AE7-4070-A081-93A97D88BCA6}">
  <a:tblStyle styleId="{B623574C-9AE7-4070-A081-93A97D88BC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197"/>
    <p:restoredTop sz="97146"/>
  </p:normalViewPr>
  <p:slideViewPr>
    <p:cSldViewPr snapToGrid="0">
      <p:cViewPr varScale="1">
        <p:scale>
          <a:sx n="213" d="100"/>
          <a:sy n="213" d="100"/>
        </p:scale>
        <p:origin x="176" y="248"/>
      </p:cViewPr>
      <p:guideLst>
        <p:guide pos="5533"/>
        <p:guide pos="1002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5" Type="http://schemas.openxmlformats.org/officeDocument/2006/relationships/slide" Target="slides/slide3.xml"/><Relationship Id="rId61" Type="http://schemas.openxmlformats.org/officeDocument/2006/relationships/font" Target="fonts/font9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5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1098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87435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9398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2501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7424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0331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95456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44634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3310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e823bec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e823bec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42015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630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70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41618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1569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70530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013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59144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77957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844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60524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2559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76225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10622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88728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33972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df29b9fb2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df29b9fb2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f29b9fb24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f29b9fb24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8a1909ca3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8a1909ca3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df6222e6a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df6222e6a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7581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e04b8b67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e04b8b67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04b8b675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04b8b675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5129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2" name="Google Shape;132;p3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5" name="Google Shape;135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41" name="Google Shape;141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3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51" name="Google Shape;151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3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0" name="Google Shape;160;p3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61" name="Google Shape;161;p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62" name="Google Shape;16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4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4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4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4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4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4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4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4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3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8" name="Google Shape;128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habr.com/ru/articles/349800/" TargetMode="External"/><Relationship Id="rId3" Type="http://schemas.openxmlformats.org/officeDocument/2006/relationships/hyperlink" Target="https://towardsdatascience.com/proximal-policy-optimization-ppo-explained-abed1952457b" TargetMode="External"/><Relationship Id="rId7" Type="http://schemas.openxmlformats.org/officeDocument/2006/relationships/hyperlink" Target="https://t.me/c/1530284868/2747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github.com/aikorea/awesome-rl" TargetMode="External"/><Relationship Id="rId11" Type="http://schemas.openxmlformats.org/officeDocument/2006/relationships/hyperlink" Target="https://habr.com/ru/companies/vk/articles/343008/" TargetMode="External"/><Relationship Id="rId5" Type="http://schemas.openxmlformats.org/officeDocument/2006/relationships/hyperlink" Target="https://towardsdatascience.com/reinforcement-learning-frameworks-e349de4f645a" TargetMode="External"/><Relationship Id="rId10" Type="http://schemas.openxmlformats.org/officeDocument/2006/relationships/hyperlink" Target="https://habr.com/ru/companies/skillfactory/articles/717360/" TargetMode="External"/><Relationship Id="rId4" Type="http://schemas.openxmlformats.org/officeDocument/2006/relationships/hyperlink" Target="https://pytorch.org/rl/tutorials/coding_ppo.html" TargetMode="External"/><Relationship Id="rId9" Type="http://schemas.openxmlformats.org/officeDocument/2006/relationships/hyperlink" Target="https://habr.com/ru/articles/437020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6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90" name="Google Shape;190;p46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Reinforcement learning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dirty="0"/>
              <a:t>Policy Gradient</a:t>
            </a: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Постановка задачи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84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Markov Property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7D8152-6035-4242-A2B0-D3B47DE2E5A0}"/>
                  </a:ext>
                </a:extLst>
              </p:cNvPr>
              <p:cNvSpPr txBox="1"/>
              <p:nvPr/>
            </p:nvSpPr>
            <p:spPr>
              <a:xfrm>
                <a:off x="590109" y="878674"/>
                <a:ext cx="4172722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RU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7D8152-6035-4242-A2B0-D3B47DE2E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09" y="878674"/>
                <a:ext cx="4172722" cy="738664"/>
              </a:xfrm>
              <a:prstGeom prst="rect">
                <a:avLst/>
              </a:prstGeom>
              <a:blipFill>
                <a:blip r:embed="rId3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310;p57">
                <a:extLst>
                  <a:ext uri="{FF2B5EF4-FFF2-40B4-BE49-F238E27FC236}">
                    <a16:creationId xmlns:a16="http://schemas.microsoft.com/office/drawing/2014/main" id="{A5E7ADB9-6693-0344-980A-1869E5A6D2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0550" y="1695236"/>
                <a:ext cx="8520600" cy="547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100"/>
                  <a:buFont typeface="Roboto"/>
                  <a:buNone/>
                  <a:defRPr sz="3100" b="1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r>
                  <a:rPr lang="en-US" dirty="0"/>
                  <a:t>Markov Decision Process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𝒮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𝑭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𝒫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𝜸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Google Shape;310;p57">
                <a:extLst>
                  <a:ext uri="{FF2B5EF4-FFF2-40B4-BE49-F238E27FC236}">
                    <a16:creationId xmlns:a16="http://schemas.microsoft.com/office/drawing/2014/main" id="{A5E7ADB9-6693-0344-980A-1869E5A6D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50" y="1695236"/>
                <a:ext cx="8520600" cy="547950"/>
              </a:xfrm>
              <a:prstGeom prst="rect">
                <a:avLst/>
              </a:prstGeom>
              <a:blipFill>
                <a:blip r:embed="rId4"/>
                <a:stretch>
                  <a:fillRect l="-1786" t="-4545" b="-45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1A4F26-59DB-FE47-9D15-7B4DEF0E8C2E}"/>
                  </a:ext>
                </a:extLst>
              </p:cNvPr>
              <p:cNvSpPr txBox="1"/>
              <p:nvPr/>
            </p:nvSpPr>
            <p:spPr>
              <a:xfrm>
                <a:off x="590108" y="2243186"/>
                <a:ext cx="4938821" cy="26377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sz="16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– is</a:t>
                </a:r>
                <a:r>
                  <a:rPr lang="en-US" sz="16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 infinite </a:t>
                </a:r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state space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</m:sub>
                    </m:sSub>
                  </m:oMath>
                </a14:m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–</a:t>
                </a:r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a set of final states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is </a:t>
                </a:r>
                <a:r>
                  <a:rPr lang="en-US" sz="1600" b="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r>
                  <a:rPr lang="en-US" sz="16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sz="1600" b="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infinite (|</a:t>
                </a:r>
                <a14:m>
                  <m:oMath xmlns:m="http://schemas.openxmlformats.org/officeDocument/2006/math">
                    <m:r>
                      <a:rPr lang="en-US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|=</a:t>
                </a:r>
                <a:r>
                  <a:rPr lang="en-US" sz="1600" b="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</a:t>
                </a:r>
                <a:r>
                  <a:rPr lang="en-US" sz="1600" b="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action space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is </a:t>
                </a:r>
                <a:r>
                  <a:rPr lang="en-US" sz="1600" b="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an unknown </a:t>
                </a:r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transition probability function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1600" b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RU" sz="1600" dirty="0"/>
                  <a:t>=</a:t>
                </a:r>
                <a:r>
                  <a:rPr lang="el-GR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′|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sz="1600" dirty="0"/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–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</a:t>
                </a:r>
                <a:r>
                  <a:rPr lang="en-US" sz="16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an unknown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initial state probability function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is </a:t>
                </a:r>
                <a:r>
                  <a:rPr lang="en-US" sz="16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an unknown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reward function</a:t>
                </a:r>
              </a:p>
              <a:p>
                <a:pPr algn="ctr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⇔</m:t>
                      </m:r>
                      <m: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Symbol" pitchFamily="2" charset="2"/>
                    <a:ea typeface="Cambria Math" panose="02040503050406030204" pitchFamily="18" charset="0"/>
                  </a:rPr>
                  <a:t>g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600" dirty="0">
                    <a:latin typeface="Symbol" pitchFamily="2" charset="2"/>
                    <a:ea typeface="Cambria Math" panose="02040503050406030204" pitchFamily="18" charset="0"/>
                  </a:rPr>
                  <a:t>[0, 1]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– is a discount coefficient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1A4F26-59DB-FE47-9D15-7B4DEF0E8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08" y="2243186"/>
                <a:ext cx="4938821" cy="2637710"/>
              </a:xfrm>
              <a:prstGeom prst="rect">
                <a:avLst/>
              </a:prstGeom>
              <a:blipFill>
                <a:blip r:embed="rId5"/>
                <a:stretch>
                  <a:fillRect l="-2308" t="-1435" r="-769" b="-382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900" dirty="0"/>
              <a:t>Policy based methods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4657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47C45A-9953-B649-B595-7F1D42D48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based and Policy based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A424307-E660-9F41-82A6-10E00D8CBA26}"/>
              </a:ext>
            </a:extLst>
          </p:cNvPr>
          <p:cNvSpPr>
            <a:spLocks noChangeAspect="1"/>
          </p:cNvSpPr>
          <p:nvPr/>
        </p:nvSpPr>
        <p:spPr>
          <a:xfrm>
            <a:off x="1804252" y="1217969"/>
            <a:ext cx="3672000" cy="3672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8BDF10F-AAC6-5746-9977-808A14B09FC1}"/>
              </a:ext>
            </a:extLst>
          </p:cNvPr>
          <p:cNvSpPr>
            <a:spLocks noChangeAspect="1"/>
          </p:cNvSpPr>
          <p:nvPr/>
        </p:nvSpPr>
        <p:spPr>
          <a:xfrm>
            <a:off x="3742493" y="1217969"/>
            <a:ext cx="3672000" cy="3672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33306E-95B0-BF4D-A274-06EFC69A7C9C}"/>
              </a:ext>
            </a:extLst>
          </p:cNvPr>
          <p:cNvSpPr txBox="1"/>
          <p:nvPr/>
        </p:nvSpPr>
        <p:spPr>
          <a:xfrm>
            <a:off x="2479313" y="2123375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Value based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D387FC-B2F1-DA4E-91C7-8554E08F7AB7}"/>
              </a:ext>
            </a:extLst>
          </p:cNvPr>
          <p:cNvSpPr txBox="1"/>
          <p:nvPr/>
        </p:nvSpPr>
        <p:spPr>
          <a:xfrm>
            <a:off x="5689515" y="2123375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Policy based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4BB372-1661-5E4D-9E8F-B3F607344901}"/>
              </a:ext>
            </a:extLst>
          </p:cNvPr>
          <p:cNvSpPr txBox="1"/>
          <p:nvPr/>
        </p:nvSpPr>
        <p:spPr>
          <a:xfrm>
            <a:off x="2283627" y="3303473"/>
            <a:ext cx="12456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Value function</a:t>
            </a:r>
          </a:p>
          <a:p>
            <a:pPr algn="ctr"/>
            <a:r>
              <a:rPr lang="en-US" sz="1100" dirty="0"/>
              <a:t>&amp;</a:t>
            </a:r>
          </a:p>
          <a:p>
            <a:pPr algn="ctr"/>
            <a:r>
              <a:rPr lang="en-US" sz="1100" dirty="0"/>
              <a:t>Greedy policy</a:t>
            </a:r>
          </a:p>
          <a:p>
            <a:pPr algn="ctr"/>
            <a:endParaRPr lang="ru-RU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Q-learning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DQN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7DDCBC-2693-3D44-979C-B181D22685FC}"/>
              </a:ext>
            </a:extLst>
          </p:cNvPr>
          <p:cNvSpPr txBox="1"/>
          <p:nvPr/>
        </p:nvSpPr>
        <p:spPr>
          <a:xfrm>
            <a:off x="5565531" y="3303473"/>
            <a:ext cx="13467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Learning of</a:t>
            </a:r>
          </a:p>
          <a:p>
            <a:pPr algn="ctr"/>
            <a:r>
              <a:rPr lang="en-US" sz="1100" dirty="0"/>
              <a:t>Policy</a:t>
            </a:r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Cross-entropy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REINFORCE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3439FF-277A-A648-9BCC-5D608CD70246}"/>
              </a:ext>
            </a:extLst>
          </p:cNvPr>
          <p:cNvSpPr txBox="1"/>
          <p:nvPr/>
        </p:nvSpPr>
        <p:spPr>
          <a:xfrm>
            <a:off x="4018845" y="3303473"/>
            <a:ext cx="12456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Value function</a:t>
            </a:r>
          </a:p>
          <a:p>
            <a:pPr algn="ctr"/>
            <a:r>
              <a:rPr lang="en-US" sz="1100" dirty="0"/>
              <a:t>&amp;</a:t>
            </a:r>
          </a:p>
          <a:p>
            <a:pPr algn="ctr"/>
            <a:r>
              <a:rPr lang="en-US" sz="1100" dirty="0"/>
              <a:t>Policy</a:t>
            </a:r>
          </a:p>
          <a:p>
            <a:pPr algn="ctr"/>
            <a:endParaRPr lang="en-US" sz="1100" dirty="0"/>
          </a:p>
          <a:p>
            <a:pPr marL="360363" indent="-168275">
              <a:buFont typeface="Arial" panose="020B0604020202020204" pitchFamily="34" charset="0"/>
              <a:buChar char="•"/>
            </a:pPr>
            <a:r>
              <a:rPr lang="en-US" sz="1100" b="1" dirty="0"/>
              <a:t>SARSA</a:t>
            </a:r>
          </a:p>
          <a:p>
            <a:pPr marL="360363" indent="-168275">
              <a:buFont typeface="Arial" panose="020B0604020202020204" pitchFamily="34" charset="0"/>
              <a:buChar char="•"/>
            </a:pPr>
            <a:r>
              <a:rPr lang="en-US" sz="1100" b="1" dirty="0"/>
              <a:t>A2C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D70BB5-DF72-8744-BD15-A121DD28F215}"/>
              </a:ext>
            </a:extLst>
          </p:cNvPr>
          <p:cNvSpPr txBox="1"/>
          <p:nvPr/>
        </p:nvSpPr>
        <p:spPr>
          <a:xfrm>
            <a:off x="4005763" y="2123375"/>
            <a:ext cx="1245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Actor-Critic</a:t>
            </a:r>
          </a:p>
        </p:txBody>
      </p:sp>
    </p:spTree>
    <p:extLst>
      <p:ext uri="{BB962C8B-B14F-4D97-AF65-F5344CB8AC3E}">
        <p14:creationId xmlns:p14="http://schemas.microsoft.com/office/powerpoint/2010/main" val="3555189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7777495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ru-RU" dirty="0">
                <a:solidFill>
                  <a:srgbClr val="058D40"/>
                </a:solidFill>
                <a:latin typeface="Helvetica Neue" panose="02000503000000020004" pitchFamily="2" charset="0"/>
              </a:rPr>
              <a:t>достоинства</a:t>
            </a:r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 и </a:t>
            </a:r>
            <a:r>
              <a:rPr lang="ru-RU" dirty="0">
                <a:solidFill>
                  <a:srgbClr val="C00000"/>
                </a:solidFill>
                <a:latin typeface="Helvetica Neue" panose="02000503000000020004" pitchFamily="2" charset="0"/>
              </a:rPr>
              <a:t>недостатки</a:t>
            </a:r>
            <a:endParaRPr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12291-7ABD-834A-95A3-323BA7CC4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193" y="1259260"/>
            <a:ext cx="3496698" cy="31102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B2C0E7-6CD8-1445-AE87-37F092D54C9D}"/>
              </a:ext>
            </a:extLst>
          </p:cNvPr>
          <p:cNvSpPr/>
          <p:nvPr/>
        </p:nvSpPr>
        <p:spPr>
          <a:xfrm>
            <a:off x="2843193" y="3540999"/>
            <a:ext cx="1188759" cy="331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58D40"/>
                </a:solidFill>
              </a:rPr>
              <a:t>Advantages</a:t>
            </a:r>
            <a:endParaRPr lang="en-RU" dirty="0">
              <a:solidFill>
                <a:srgbClr val="058D4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D86B4B-9083-7143-BCF3-5EDCF81A9773}"/>
              </a:ext>
            </a:extLst>
          </p:cNvPr>
          <p:cNvSpPr/>
          <p:nvPr/>
        </p:nvSpPr>
        <p:spPr>
          <a:xfrm>
            <a:off x="4928721" y="3010905"/>
            <a:ext cx="1411170" cy="331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Disadvantages</a:t>
            </a:r>
            <a:endParaRPr lang="en-R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594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DQN – </a:t>
            </a:r>
            <a:r>
              <a:rPr lang="ru-RU" dirty="0">
                <a:solidFill>
                  <a:srgbClr val="058D40"/>
                </a:solidFill>
                <a:latin typeface="Helvetica Neue" panose="02000503000000020004" pitchFamily="2" charset="0"/>
              </a:rPr>
              <a:t>достоинства</a:t>
            </a:r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 и </a:t>
            </a:r>
            <a:r>
              <a:rPr lang="ru-RU" dirty="0">
                <a:solidFill>
                  <a:srgbClr val="C00000"/>
                </a:solidFill>
                <a:latin typeface="Helvetica Neue" panose="02000503000000020004" pitchFamily="2" charset="0"/>
              </a:rPr>
              <a:t>недостатки</a:t>
            </a:r>
            <a:endParaRPr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12291-7ABD-834A-95A3-323BA7CC4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193" y="1259260"/>
            <a:ext cx="3496698" cy="31102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D6D5F7-B52A-834B-A19A-5A9527D71EF8}"/>
              </a:ext>
            </a:extLst>
          </p:cNvPr>
          <p:cNvSpPr txBox="1"/>
          <p:nvPr/>
        </p:nvSpPr>
        <p:spPr>
          <a:xfrm>
            <a:off x="6618215" y="1694587"/>
            <a:ext cx="212461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C00000"/>
                </a:solidFill>
              </a:rPr>
              <a:t>Медленная сходимость, большая дисперсия, плохая устойчивость</a:t>
            </a:r>
          </a:p>
          <a:p>
            <a:endParaRPr lang="ru-RU" sz="1200" dirty="0">
              <a:solidFill>
                <a:srgbClr val="C00000"/>
              </a:solidFill>
            </a:endParaRPr>
          </a:p>
          <a:p>
            <a:r>
              <a:rPr lang="ru-RU" sz="1200" dirty="0">
                <a:solidFill>
                  <a:srgbClr val="C00000"/>
                </a:solidFill>
              </a:rPr>
              <a:t>Дискретное пространство действий, плохо реагирует на «резкие» переходы</a:t>
            </a:r>
          </a:p>
          <a:p>
            <a:endParaRPr lang="ru-RU" sz="1200" dirty="0">
              <a:solidFill>
                <a:srgbClr val="C00000"/>
              </a:solidFill>
            </a:endParaRPr>
          </a:p>
          <a:p>
            <a:r>
              <a:rPr lang="ru-RU" sz="1200" dirty="0">
                <a:solidFill>
                  <a:srgbClr val="C00000"/>
                </a:solidFill>
              </a:rPr>
              <a:t>Мы всегда получаем детерминированную стратегию, в силу </a:t>
            </a:r>
            <a:br>
              <a:rPr lang="ru-RU" sz="1200" dirty="0">
                <a:solidFill>
                  <a:srgbClr val="C00000"/>
                </a:solidFill>
              </a:rPr>
            </a:br>
            <a:r>
              <a:rPr lang="en-US" sz="1200" dirty="0" err="1">
                <a:solidFill>
                  <a:srgbClr val="C00000"/>
                </a:solidFill>
              </a:rPr>
              <a:t>arg</a:t>
            </a:r>
            <a:r>
              <a:rPr lang="en-US" sz="1200" dirty="0">
                <a:solidFill>
                  <a:srgbClr val="C00000"/>
                </a:solidFill>
              </a:rPr>
              <a:t> max</a:t>
            </a:r>
            <a:r>
              <a:rPr lang="ru-RU" sz="1200" dirty="0">
                <a:solidFill>
                  <a:srgbClr val="C00000"/>
                </a:solidFill>
              </a:rPr>
              <a:t> </a:t>
            </a:r>
            <a:r>
              <a:rPr lang="en-US" sz="1200" dirty="0">
                <a:solidFill>
                  <a:srgbClr val="C00000"/>
                </a:solidFill>
              </a:rPr>
              <a:t>Q </a:t>
            </a:r>
            <a:r>
              <a:rPr lang="ru-RU" sz="1200" dirty="0">
                <a:solidFill>
                  <a:srgbClr val="C00000"/>
                </a:solidFill>
              </a:rPr>
              <a:t>в формуле обновления весов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557A5D-043C-2047-9AAF-ADA1B20BE362}"/>
              </a:ext>
            </a:extLst>
          </p:cNvPr>
          <p:cNvSpPr txBox="1"/>
          <p:nvPr/>
        </p:nvSpPr>
        <p:spPr>
          <a:xfrm>
            <a:off x="951780" y="2275761"/>
            <a:ext cx="18914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58D40"/>
                </a:solidFill>
              </a:rPr>
              <a:t>Off-policy</a:t>
            </a:r>
          </a:p>
          <a:p>
            <a:endParaRPr lang="en-US" sz="1800" dirty="0">
              <a:solidFill>
                <a:srgbClr val="058D40"/>
              </a:solidFill>
            </a:endParaRPr>
          </a:p>
          <a:p>
            <a:r>
              <a:rPr lang="ru-RU" dirty="0">
                <a:solidFill>
                  <a:srgbClr val="058D40"/>
                </a:solidFill>
              </a:rPr>
              <a:t>Использование </a:t>
            </a:r>
            <a:br>
              <a:rPr lang="en-US" dirty="0">
                <a:solidFill>
                  <a:srgbClr val="058D40"/>
                </a:solidFill>
              </a:rPr>
            </a:br>
            <a:r>
              <a:rPr lang="en-US" dirty="0">
                <a:solidFill>
                  <a:srgbClr val="058D40"/>
                </a:solidFill>
              </a:rPr>
              <a:t>Experience replay</a:t>
            </a:r>
            <a:endParaRPr lang="en-RU" dirty="0">
              <a:solidFill>
                <a:srgbClr val="058D4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B2C0E7-6CD8-1445-AE87-37F092D54C9D}"/>
              </a:ext>
            </a:extLst>
          </p:cNvPr>
          <p:cNvSpPr/>
          <p:nvPr/>
        </p:nvSpPr>
        <p:spPr>
          <a:xfrm>
            <a:off x="2843193" y="3540999"/>
            <a:ext cx="1188759" cy="331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58D40"/>
                </a:solidFill>
              </a:rPr>
              <a:t>Advantages</a:t>
            </a:r>
            <a:endParaRPr lang="en-RU" dirty="0">
              <a:solidFill>
                <a:srgbClr val="058D4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D86B4B-9083-7143-BCF3-5EDCF81A9773}"/>
              </a:ext>
            </a:extLst>
          </p:cNvPr>
          <p:cNvSpPr/>
          <p:nvPr/>
        </p:nvSpPr>
        <p:spPr>
          <a:xfrm>
            <a:off x="4928721" y="3010905"/>
            <a:ext cx="1411170" cy="331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Disadvantages</a:t>
            </a:r>
            <a:endParaRPr lang="en-R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975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71E2E-ECE2-C040-BC1D-411C8C62F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Клеточный мир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0F1251D-4A5C-854C-8222-A094A6DDD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731587"/>
              </p:ext>
            </p:extLst>
          </p:nvPr>
        </p:nvGraphicFramePr>
        <p:xfrm>
          <a:off x="1450357" y="1779403"/>
          <a:ext cx="6096000" cy="2252550"/>
        </p:xfrm>
        <a:graphic>
          <a:graphicData uri="http://schemas.openxmlformats.org/drawingml/2006/table">
            <a:tbl>
              <a:tblPr firstRow="1" bandRow="1">
                <a:tableStyleId>{B623574C-9AE7-4070-A081-93A97D88BCA6}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413186765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0472219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3765149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77130521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00697410"/>
                    </a:ext>
                  </a:extLst>
                </a:gridCol>
              </a:tblGrid>
              <a:tr h="1126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319201"/>
                  </a:ext>
                </a:extLst>
              </a:tr>
              <a:tr h="1126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158280"/>
                  </a:ext>
                </a:extLst>
              </a:tr>
            </a:tbl>
          </a:graphicData>
        </a:graphic>
      </p:graphicFrame>
      <p:pic>
        <p:nvPicPr>
          <p:cNvPr id="6" name="Graphic 5" descr="Trophy with solid fill">
            <a:extLst>
              <a:ext uri="{FF2B5EF4-FFF2-40B4-BE49-F238E27FC236}">
                <a16:creationId xmlns:a16="http://schemas.microsoft.com/office/drawing/2014/main" id="{AD0BA0E8-B8E9-9645-9F7F-51AB9699F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1157" y="3028950"/>
            <a:ext cx="914400" cy="914400"/>
          </a:xfrm>
          <a:prstGeom prst="rect">
            <a:avLst/>
          </a:prstGeom>
        </p:spPr>
      </p:pic>
      <p:pic>
        <p:nvPicPr>
          <p:cNvPr id="8" name="Graphic 7" descr="Skull with solid fill">
            <a:extLst>
              <a:ext uri="{FF2B5EF4-FFF2-40B4-BE49-F238E27FC236}">
                <a16:creationId xmlns:a16="http://schemas.microsoft.com/office/drawing/2014/main" id="{AB419F60-5E7C-3D42-82D6-71150AB08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63990" y="3028950"/>
            <a:ext cx="914400" cy="914400"/>
          </a:xfrm>
          <a:prstGeom prst="rect">
            <a:avLst/>
          </a:prstGeom>
        </p:spPr>
      </p:pic>
      <p:pic>
        <p:nvPicPr>
          <p:cNvPr id="9" name="Graphic 8" descr="Skull with solid fill">
            <a:extLst>
              <a:ext uri="{FF2B5EF4-FFF2-40B4-BE49-F238E27FC236}">
                <a16:creationId xmlns:a16="http://schemas.microsoft.com/office/drawing/2014/main" id="{9CE06774-2B86-1941-A012-ACDDF34E5B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97643" y="3028950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CF0D30-C9C9-BE4C-8300-747903D4490E}"/>
              </a:ext>
            </a:extLst>
          </p:cNvPr>
          <p:cNvSpPr txBox="1"/>
          <p:nvPr/>
        </p:nvSpPr>
        <p:spPr>
          <a:xfrm>
            <a:off x="570301" y="1163148"/>
            <a:ext cx="5024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Агент не различает серые клетки – </a:t>
            </a:r>
            <a:r>
              <a:rPr lang="en-US" dirty="0"/>
              <a:t>q-learning </a:t>
            </a:r>
            <a:r>
              <a:rPr lang="ru-RU" dirty="0"/>
              <a:t>не работает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657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71E2E-ECE2-C040-BC1D-411C8C62F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Клеточный мир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0F1251D-4A5C-854C-8222-A094A6DDD245}"/>
              </a:ext>
            </a:extLst>
          </p:cNvPr>
          <p:cNvGraphicFramePr>
            <a:graphicFrameLocks noGrp="1"/>
          </p:cNvGraphicFramePr>
          <p:nvPr/>
        </p:nvGraphicFramePr>
        <p:xfrm>
          <a:off x="1450357" y="1779403"/>
          <a:ext cx="6096000" cy="2252550"/>
        </p:xfrm>
        <a:graphic>
          <a:graphicData uri="http://schemas.openxmlformats.org/drawingml/2006/table">
            <a:tbl>
              <a:tblPr firstRow="1" bandRow="1">
                <a:tableStyleId>{B623574C-9AE7-4070-A081-93A97D88BCA6}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413186765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0472219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3765149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77130521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00697410"/>
                    </a:ext>
                  </a:extLst>
                </a:gridCol>
              </a:tblGrid>
              <a:tr h="1126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319201"/>
                  </a:ext>
                </a:extLst>
              </a:tr>
              <a:tr h="1126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158280"/>
                  </a:ext>
                </a:extLst>
              </a:tr>
            </a:tbl>
          </a:graphicData>
        </a:graphic>
      </p:graphicFrame>
      <p:pic>
        <p:nvPicPr>
          <p:cNvPr id="6" name="Graphic 5" descr="Trophy with solid fill">
            <a:extLst>
              <a:ext uri="{FF2B5EF4-FFF2-40B4-BE49-F238E27FC236}">
                <a16:creationId xmlns:a16="http://schemas.microsoft.com/office/drawing/2014/main" id="{AD0BA0E8-B8E9-9645-9F7F-51AB9699F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1157" y="3028950"/>
            <a:ext cx="914400" cy="914400"/>
          </a:xfrm>
          <a:prstGeom prst="rect">
            <a:avLst/>
          </a:prstGeom>
        </p:spPr>
      </p:pic>
      <p:pic>
        <p:nvPicPr>
          <p:cNvPr id="8" name="Graphic 7" descr="Skull with solid fill">
            <a:extLst>
              <a:ext uri="{FF2B5EF4-FFF2-40B4-BE49-F238E27FC236}">
                <a16:creationId xmlns:a16="http://schemas.microsoft.com/office/drawing/2014/main" id="{AB419F60-5E7C-3D42-82D6-71150AB08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63990" y="3028950"/>
            <a:ext cx="914400" cy="914400"/>
          </a:xfrm>
          <a:prstGeom prst="rect">
            <a:avLst/>
          </a:prstGeom>
        </p:spPr>
      </p:pic>
      <p:pic>
        <p:nvPicPr>
          <p:cNvPr id="9" name="Graphic 8" descr="Skull with solid fill">
            <a:extLst>
              <a:ext uri="{FF2B5EF4-FFF2-40B4-BE49-F238E27FC236}">
                <a16:creationId xmlns:a16="http://schemas.microsoft.com/office/drawing/2014/main" id="{9CE06774-2B86-1941-A012-ACDDF34E5B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97643" y="3028950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CF0D30-C9C9-BE4C-8300-747903D4490E}"/>
              </a:ext>
            </a:extLst>
          </p:cNvPr>
          <p:cNvSpPr txBox="1"/>
          <p:nvPr/>
        </p:nvSpPr>
        <p:spPr>
          <a:xfrm>
            <a:off x="570301" y="1163148"/>
            <a:ext cx="7311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Агент не различает серые клетки – </a:t>
            </a:r>
            <a:r>
              <a:rPr lang="en-US" dirty="0"/>
              <a:t>q-learning </a:t>
            </a:r>
            <a:r>
              <a:rPr lang="ru-RU" dirty="0"/>
              <a:t>не работает. Агент «застревает» в углу.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5A6B722-660C-CF4F-9E9D-5D1C32BD2063}"/>
              </a:ext>
            </a:extLst>
          </p:cNvPr>
          <p:cNvCxnSpPr/>
          <p:nvPr/>
        </p:nvCxnSpPr>
        <p:spPr>
          <a:xfrm>
            <a:off x="4476376" y="1984188"/>
            <a:ext cx="0" cy="6992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950A00-7A3C-C444-BA5D-C4E0C0165F0B}"/>
              </a:ext>
            </a:extLst>
          </p:cNvPr>
          <p:cNvCxnSpPr>
            <a:cxnSpLocks/>
          </p:cNvCxnSpPr>
          <p:nvPr/>
        </p:nvCxnSpPr>
        <p:spPr>
          <a:xfrm rot="16200000">
            <a:off x="3272116" y="1754097"/>
            <a:ext cx="0" cy="69924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B868542-2DEA-7148-A575-90C09CFEBD27}"/>
              </a:ext>
            </a:extLst>
          </p:cNvPr>
          <p:cNvCxnSpPr>
            <a:cxnSpLocks/>
          </p:cNvCxnSpPr>
          <p:nvPr/>
        </p:nvCxnSpPr>
        <p:spPr>
          <a:xfrm rot="16200000">
            <a:off x="2020047" y="1757084"/>
            <a:ext cx="0" cy="69924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F270BCA-18C5-E041-AEBC-85FDBFABE832}"/>
              </a:ext>
            </a:extLst>
          </p:cNvPr>
          <p:cNvCxnSpPr>
            <a:cxnSpLocks/>
          </p:cNvCxnSpPr>
          <p:nvPr/>
        </p:nvCxnSpPr>
        <p:spPr>
          <a:xfrm rot="16200000">
            <a:off x="5713505" y="1754097"/>
            <a:ext cx="0" cy="69924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1083E6C-4218-C943-A3EC-7E2F05F6BA65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6932706" y="1754097"/>
            <a:ext cx="0" cy="69924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3C60E2-3543-D54C-BA60-6AEA718C3A8A}"/>
              </a:ext>
            </a:extLst>
          </p:cNvPr>
          <p:cNvCxnSpPr>
            <a:cxnSpLocks/>
          </p:cNvCxnSpPr>
          <p:nvPr/>
        </p:nvCxnSpPr>
        <p:spPr>
          <a:xfrm rot="5400000" flipH="1">
            <a:off x="3272116" y="2115845"/>
            <a:ext cx="0" cy="6992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9DE6F2-5A58-B04D-B768-34AAB6AC2B4A}"/>
              </a:ext>
            </a:extLst>
          </p:cNvPr>
          <p:cNvCxnSpPr>
            <a:cxnSpLocks/>
          </p:cNvCxnSpPr>
          <p:nvPr/>
        </p:nvCxnSpPr>
        <p:spPr>
          <a:xfrm rot="16200000">
            <a:off x="2020047" y="2118832"/>
            <a:ext cx="0" cy="6992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99BE72D-7078-2849-8F46-DD613628532F}"/>
              </a:ext>
            </a:extLst>
          </p:cNvPr>
          <p:cNvCxnSpPr>
            <a:cxnSpLocks/>
          </p:cNvCxnSpPr>
          <p:nvPr/>
        </p:nvCxnSpPr>
        <p:spPr>
          <a:xfrm rot="5400000" flipH="1">
            <a:off x="5713505" y="2115845"/>
            <a:ext cx="0" cy="6992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B7949BA-48A6-0E40-B789-BD818F14D50C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6932706" y="2115845"/>
            <a:ext cx="0" cy="6992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C88CC879-664A-8F4C-A84F-7A370A745F3F}"/>
              </a:ext>
            </a:extLst>
          </p:cNvPr>
          <p:cNvSpPr/>
          <p:nvPr/>
        </p:nvSpPr>
        <p:spPr>
          <a:xfrm>
            <a:off x="5363881" y="1912471"/>
            <a:ext cx="1963272" cy="358588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65ED47-6292-AE4F-9B5B-25A2A5549184}"/>
              </a:ext>
            </a:extLst>
          </p:cNvPr>
          <p:cNvSpPr/>
          <p:nvPr/>
        </p:nvSpPr>
        <p:spPr>
          <a:xfrm>
            <a:off x="1670423" y="2286174"/>
            <a:ext cx="1963272" cy="358588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112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71E2E-ECE2-C040-BC1D-411C8C62F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Клеточный мир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0F1251D-4A5C-854C-8222-A094A6DDD245}"/>
              </a:ext>
            </a:extLst>
          </p:cNvPr>
          <p:cNvGraphicFramePr>
            <a:graphicFrameLocks noGrp="1"/>
          </p:cNvGraphicFramePr>
          <p:nvPr/>
        </p:nvGraphicFramePr>
        <p:xfrm>
          <a:off x="1450357" y="1779403"/>
          <a:ext cx="6096000" cy="2252550"/>
        </p:xfrm>
        <a:graphic>
          <a:graphicData uri="http://schemas.openxmlformats.org/drawingml/2006/table">
            <a:tbl>
              <a:tblPr firstRow="1" bandRow="1">
                <a:tableStyleId>{B623574C-9AE7-4070-A081-93A97D88BCA6}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413186765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0472219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3765149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77130521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00697410"/>
                    </a:ext>
                  </a:extLst>
                </a:gridCol>
              </a:tblGrid>
              <a:tr h="1126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319201"/>
                  </a:ext>
                </a:extLst>
              </a:tr>
              <a:tr h="1126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158280"/>
                  </a:ext>
                </a:extLst>
              </a:tr>
            </a:tbl>
          </a:graphicData>
        </a:graphic>
      </p:graphicFrame>
      <p:pic>
        <p:nvPicPr>
          <p:cNvPr id="6" name="Graphic 5" descr="Trophy with solid fill">
            <a:extLst>
              <a:ext uri="{FF2B5EF4-FFF2-40B4-BE49-F238E27FC236}">
                <a16:creationId xmlns:a16="http://schemas.microsoft.com/office/drawing/2014/main" id="{AD0BA0E8-B8E9-9645-9F7F-51AB9699F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1157" y="3028950"/>
            <a:ext cx="914400" cy="914400"/>
          </a:xfrm>
          <a:prstGeom prst="rect">
            <a:avLst/>
          </a:prstGeom>
        </p:spPr>
      </p:pic>
      <p:pic>
        <p:nvPicPr>
          <p:cNvPr id="8" name="Graphic 7" descr="Skull with solid fill">
            <a:extLst>
              <a:ext uri="{FF2B5EF4-FFF2-40B4-BE49-F238E27FC236}">
                <a16:creationId xmlns:a16="http://schemas.microsoft.com/office/drawing/2014/main" id="{AB419F60-5E7C-3D42-82D6-71150AB08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63990" y="3028950"/>
            <a:ext cx="914400" cy="914400"/>
          </a:xfrm>
          <a:prstGeom prst="rect">
            <a:avLst/>
          </a:prstGeom>
        </p:spPr>
      </p:pic>
      <p:pic>
        <p:nvPicPr>
          <p:cNvPr id="9" name="Graphic 8" descr="Skull with solid fill">
            <a:extLst>
              <a:ext uri="{FF2B5EF4-FFF2-40B4-BE49-F238E27FC236}">
                <a16:creationId xmlns:a16="http://schemas.microsoft.com/office/drawing/2014/main" id="{9CE06774-2B86-1941-A012-ACDDF34E5B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97643" y="3028950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CF0D30-C9C9-BE4C-8300-747903D4490E}"/>
              </a:ext>
            </a:extLst>
          </p:cNvPr>
          <p:cNvSpPr txBox="1"/>
          <p:nvPr/>
        </p:nvSpPr>
        <p:spPr>
          <a:xfrm>
            <a:off x="570301" y="1163148"/>
            <a:ext cx="3478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Оптимальна стохастическая стратегия.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5A6B722-660C-CF4F-9E9D-5D1C32BD2063}"/>
              </a:ext>
            </a:extLst>
          </p:cNvPr>
          <p:cNvCxnSpPr/>
          <p:nvPr/>
        </p:nvCxnSpPr>
        <p:spPr>
          <a:xfrm>
            <a:off x="4476376" y="1984188"/>
            <a:ext cx="0" cy="6992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3C60E2-3543-D54C-BA60-6AEA718C3A8A}"/>
              </a:ext>
            </a:extLst>
          </p:cNvPr>
          <p:cNvCxnSpPr>
            <a:cxnSpLocks/>
          </p:cNvCxnSpPr>
          <p:nvPr/>
        </p:nvCxnSpPr>
        <p:spPr>
          <a:xfrm rot="5400000" flipH="1">
            <a:off x="3272116" y="1978387"/>
            <a:ext cx="0" cy="699247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9DE6F2-5A58-B04D-B768-34AAB6AC2B4A}"/>
              </a:ext>
            </a:extLst>
          </p:cNvPr>
          <p:cNvCxnSpPr>
            <a:cxnSpLocks/>
          </p:cNvCxnSpPr>
          <p:nvPr/>
        </p:nvCxnSpPr>
        <p:spPr>
          <a:xfrm rot="16200000">
            <a:off x="2020047" y="1981374"/>
            <a:ext cx="0" cy="6992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99BE72D-7078-2849-8F46-DD613628532F}"/>
              </a:ext>
            </a:extLst>
          </p:cNvPr>
          <p:cNvCxnSpPr>
            <a:cxnSpLocks/>
          </p:cNvCxnSpPr>
          <p:nvPr/>
        </p:nvCxnSpPr>
        <p:spPr>
          <a:xfrm rot="5400000" flipH="1">
            <a:off x="5713505" y="1978387"/>
            <a:ext cx="0" cy="699247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B7949BA-48A6-0E40-B789-BD818F14D50C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6932706" y="1978387"/>
            <a:ext cx="0" cy="6992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7D2ADD5-08CF-DE44-8721-6E28D8B0B134}"/>
              </a:ext>
            </a:extLst>
          </p:cNvPr>
          <p:cNvSpPr txBox="1"/>
          <p:nvPr/>
        </p:nvSpPr>
        <p:spPr>
          <a:xfrm>
            <a:off x="2988224" y="2007859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50/50</a:t>
            </a:r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1EA475-26CC-0141-A151-8AFE0B76F215}"/>
              </a:ext>
            </a:extLst>
          </p:cNvPr>
          <p:cNvSpPr txBox="1"/>
          <p:nvPr/>
        </p:nvSpPr>
        <p:spPr>
          <a:xfrm>
            <a:off x="5429613" y="2007859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50/50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64362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Алгоритм </a:t>
            </a:r>
            <a:r>
              <a:rPr lang="en-US" sz="4900" dirty="0"/>
              <a:t>REINFORCE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0636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7"/>
          <p:cNvSpPr txBox="1">
            <a:spLocks noGrp="1"/>
          </p:cNvSpPr>
          <p:nvPr>
            <p:ph type="title"/>
          </p:nvPr>
        </p:nvSpPr>
        <p:spPr>
          <a:xfrm>
            <a:off x="1635875" y="772125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Проверить, идет ли запись</a:t>
            </a:r>
            <a:endParaRPr sz="2100"/>
          </a:p>
        </p:txBody>
      </p:sp>
      <p:sp>
        <p:nvSpPr>
          <p:cNvPr id="196" name="Google Shape;196;p47"/>
          <p:cNvSpPr txBox="1">
            <a:spLocks noGrp="1"/>
          </p:cNvSpPr>
          <p:nvPr>
            <p:ph type="title"/>
          </p:nvPr>
        </p:nvSpPr>
        <p:spPr>
          <a:xfrm>
            <a:off x="766725" y="1805199"/>
            <a:ext cx="7935300" cy="12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/>
              <a:t>Меня хорошо видно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&amp;&amp; слышно?</a:t>
            </a:r>
            <a:endParaRPr sz="4000"/>
          </a:p>
        </p:txBody>
      </p:sp>
      <p:pic>
        <p:nvPicPr>
          <p:cNvPr id="197" name="Google Shape;197;p47"/>
          <p:cNvPicPr preferRelativeResize="0"/>
          <p:nvPr/>
        </p:nvPicPr>
        <p:blipFill rotWithShape="1">
          <a:blip r:embed="rId3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2375" y="3520050"/>
            <a:ext cx="525600" cy="5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7"/>
          <p:cNvSpPr txBox="1"/>
          <p:nvPr/>
        </p:nvSpPr>
        <p:spPr>
          <a:xfrm>
            <a:off x="1514225" y="34596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Ставим “+”, если все хорошо</a:t>
            </a:r>
            <a:b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“-”, если есть проблемы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REINFORCE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8"/>
                <a:ext cx="8801144" cy="369910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133350" indent="0">
                  <a:buNone/>
                </a:pP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Задача – максимизировать суммарную награду агента, </a:t>
                </a:r>
                <a:r>
                  <a:rPr lang="ru-RU" sz="1600" dirty="0" err="1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т.е</a:t>
                </a: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максимизировать мат ожидание награды при текущей политике:</a:t>
                </a:r>
              </a:p>
              <a:p>
                <a:pPr marL="133350" indent="0">
                  <a:buNone/>
                </a:pPr>
                <a:endParaRPr lang="ru-RU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18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8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18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8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endParaRPr lang="ru-RU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Алгоритм </a:t>
                </a:r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Q-learning</a:t>
                </a: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(</a:t>
                </a:r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DQN) – </a:t>
                </a: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искали приближение оптимальной </a:t>
                </a:r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Q-</a:t>
                </a: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функции.</a:t>
                </a:r>
              </a:p>
              <a:p>
                <a:pPr marL="133350" indent="0">
                  <a:buNone/>
                </a:pPr>
                <a:endParaRPr lang="ru-RU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endParaRPr lang="ru-RU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Вместо приближения </a:t>
                </a:r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Q </a:t>
                </a: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функции – будем сразу искать оптимальную политику. </a:t>
                </a:r>
                <a:endParaRPr lang="ru-RU" sz="16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8"/>
                <a:ext cx="8801144" cy="36991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3371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06F4F-692F-6443-AFA6-9F9409A42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Cross-entropy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01F0D9C-11BE-764F-B530-80757F51C3F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00550" y="1003021"/>
                <a:ext cx="8520600" cy="3888097"/>
              </a:xfrm>
            </p:spPr>
            <p:txBody>
              <a:bodyPr>
                <a:normAutofit/>
              </a:bodyPr>
              <a:lstStyle/>
              <a:p>
                <a:pPr marL="133350" indent="0">
                  <a:buNone/>
                </a:pPr>
                <a:r>
                  <a:rPr lang="ru-RU" sz="1600" b="1" dirty="0"/>
                  <a:t>Оценка политики</a:t>
                </a:r>
                <a:r>
                  <a:rPr lang="en-US" sz="16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𝝅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b="1" dirty="0"/>
                  <a:t>:</a:t>
                </a:r>
                <a:endParaRPr lang="ru-RU" sz="1600" b="1" dirty="0"/>
              </a:p>
              <a:p>
                <a:pPr marL="133350" indent="0">
                  <a:buNone/>
                </a:pPr>
                <a:r>
                  <a:rPr lang="ru-RU" sz="1400" dirty="0"/>
                  <a:t>Получаем траекторию</a:t>
                </a:r>
                <a:r>
                  <a:rPr lang="en-US" sz="1400" dirty="0"/>
                  <a:t>:</a:t>
                </a: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𝑛𝑜𝑖𝑠𝑒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𝒜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  <a:p>
                <a:pPr marL="133350" indent="0">
                  <a:buNone/>
                </a:pPr>
                <a:r>
                  <a:rPr lang="ru-RU" sz="1800" b="1" dirty="0"/>
                  <a:t>Улучшение политики</a:t>
                </a:r>
                <a:r>
                  <a:rPr lang="en-US" sz="1800" dirty="0"/>
                  <a:t>:</a:t>
                </a:r>
              </a:p>
              <a:p>
                <a:pPr marL="133350" indent="0">
                  <a:buNone/>
                </a:pPr>
                <a:r>
                  <a:rPr lang="ru-RU" sz="1600" dirty="0"/>
                  <a:t>Выбираем «элитные» траектории и усредняем действие на них</a:t>
                </a:r>
                <a:r>
                  <a:rPr lang="en-US" sz="1600" dirty="0"/>
                  <a:t> </a:t>
                </a:r>
                <a:r>
                  <a:rPr lang="ru-RU" sz="1600" dirty="0"/>
                  <a:t>для каждого состояния и обновляем веса модели:</a:t>
                </a: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  <a:p>
                <a:pPr marL="133350" indent="0">
                  <a:buNone/>
                </a:pPr>
                <a:endParaRPr lang="ru-RU" dirty="0"/>
              </a:p>
              <a:p>
                <a:pPr marL="133350" indent="0">
                  <a:buNone/>
                </a:pPr>
                <a:r>
                  <a:rPr lang="ru-RU" sz="1600" b="1" dirty="0"/>
                  <a:t>Не эффективно!</a:t>
                </a:r>
                <a:endParaRPr lang="en-US" sz="1600" b="1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01F0D9C-11BE-764F-B530-80757F51C3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0550" y="1003021"/>
                <a:ext cx="8520600" cy="3888097"/>
              </a:xfrm>
              <a:blipFill>
                <a:blip r:embed="rId2"/>
                <a:stretch>
                  <a:fillRect b="-10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4971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1F0D9C-11BE-764F-B530-80757F51C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1003021"/>
            <a:ext cx="8165055" cy="3888097"/>
          </a:xfrm>
        </p:spPr>
        <p:txBody>
          <a:bodyPr>
            <a:normAutofit/>
          </a:bodyPr>
          <a:lstStyle/>
          <a:p>
            <a:pPr marL="133350" indent="0" algn="ctr">
              <a:buNone/>
            </a:pPr>
            <a:endParaRPr lang="ru-RU" sz="3200" dirty="0"/>
          </a:p>
          <a:p>
            <a:pPr marL="133350" indent="0" algn="ctr">
              <a:buNone/>
            </a:pPr>
            <a:r>
              <a:rPr lang="ru-RU" sz="3200" dirty="0"/>
              <a:t>Как улучшать модель на каждом шаге, </a:t>
            </a:r>
          </a:p>
          <a:p>
            <a:pPr marL="133350" indent="0" algn="ctr">
              <a:buNone/>
            </a:pPr>
            <a:r>
              <a:rPr lang="ru-RU" sz="3200" dirty="0"/>
              <a:t>а не по множеству траекторий?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0175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REINFORCE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65614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33350" indent="0">
                  <a:buNone/>
                </a:pP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Задача – максимизировать суммарную награду агента, </a:t>
                </a:r>
                <a:r>
                  <a:rPr lang="ru-RU" sz="1400" dirty="0" err="1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т.е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максимизировать мат ожидание награды</a:t>
                </a:r>
                <a:r>
                  <a:rPr lang="en-US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при какой-то политике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p>
                    </m:sSup>
                  </m:oMath>
                </a14:m>
                <a:r>
                  <a:rPr lang="en-US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(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задача конечномерной оптимизации):</a:t>
                </a:r>
                <a:endParaRPr lang="en-US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endParaRPr lang="ru-RU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  <m:r>
                            <a:rPr lang="en-US" sz="16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ru-RU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16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sz="16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en-US" sz="16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endParaRPr lang="en-US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Поскольку политика есть отображение пространства действий на пространство состояний то можем представить эту награду в виде суммы всех наград по текущей политике, а в случае непрерывного пространства состояний – интегралом:</a:t>
                </a:r>
              </a:p>
              <a:p>
                <a:pPr marL="133350" indent="0" algn="ctr">
                  <a:buNone/>
                </a:pP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,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sup>
                    </m:sSup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(∙)</m:t>
                    </m:r>
                  </m:oMath>
                </a14:m>
                <a:endParaRPr lang="ru-RU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ru-RU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limLoc m:val="undOvr"/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𝒜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</m:oMath>
                  </m:oMathPara>
                </a14:m>
                <a:endParaRPr lang="en-US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</p:txBody>
          </p:sp>
        </mc:Choice>
        <mc:Fallback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656142"/>
              </a:xfrm>
              <a:prstGeom prst="rect">
                <a:avLst/>
              </a:prstGeom>
              <a:blipFill>
                <a:blip r:embed="rId3"/>
                <a:stretch>
                  <a:fillRect b="-32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91A1222-B103-0045-94A3-C8C34E006067}"/>
              </a:ext>
            </a:extLst>
          </p:cNvPr>
          <p:cNvSpPr/>
          <p:nvPr/>
        </p:nvSpPr>
        <p:spPr>
          <a:xfrm>
            <a:off x="4449262" y="3939898"/>
            <a:ext cx="1478996" cy="859168"/>
          </a:xfrm>
          <a:prstGeom prst="roundRect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888430-EB82-9C49-8369-01100F6D7A11}"/>
              </a:ext>
            </a:extLst>
          </p:cNvPr>
          <p:cNvSpPr txBox="1"/>
          <p:nvPr/>
        </p:nvSpPr>
        <p:spPr>
          <a:xfrm>
            <a:off x="6214598" y="4215593"/>
            <a:ext cx="2932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C00000"/>
                </a:solidFill>
              </a:rPr>
              <a:t>Как вычислить этот интеграл?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184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REINFORCE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877580"/>
                <a:ext cx="8801144" cy="403195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ru-RU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limLoc m:val="undOvr"/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𝒜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</m:oMath>
                  </m:oMathPara>
                </a14:m>
                <a:endParaRPr lang="ru-RU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Приблизим политику </a:t>
                </a:r>
                <a:r>
                  <a:rPr lang="ru-RU" sz="1400" dirty="0" err="1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нейросетью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. Обновляем веса: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𝒜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𝒜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</m:oMath>
                  </m:oMathPara>
                </a14:m>
                <a:endParaRPr lang="ru-RU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 algn="ctr">
                  <a:buNone/>
                </a:pPr>
                <a:endParaRPr lang="ru-RU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 algn="ctr">
                  <a:buNone/>
                </a:pPr>
                <a:r>
                  <a:rPr lang="ru-RU" sz="1400" dirty="0">
                    <a:solidFill>
                      <a:srgbClr val="C00000"/>
                    </a:solidFill>
                    <a:latin typeface="Helvetica Neue" panose="02000503000000020004" pitchFamily="2" charset="0"/>
                  </a:rPr>
                  <a:t>Внимание!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p>
                    </m:sSup>
                    <m:d>
                      <m:dPr>
                        <m:ctrlP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sz="1400" dirty="0">
                    <a:solidFill>
                      <a:srgbClr val="C00000"/>
                    </a:solidFill>
                    <a:latin typeface="Helvetica Neue" panose="02000503000000020004" pitchFamily="2" charset="0"/>
                  </a:rPr>
                  <a:t> не является функцией плотности распределения вероятностей!</a:t>
                </a:r>
              </a:p>
              <a:p>
                <a:pPr marL="133350" indent="0" algn="ctr">
                  <a:buNone/>
                </a:pPr>
                <a14:m>
                  <m:oMath xmlns:m="http://schemas.openxmlformats.org/officeDocument/2006/math">
                    <m:r>
                      <a:rPr lang="ru-RU" sz="1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Не можем воспользоваться методами семплирования для стохастического интеграла.</a:t>
                </a:r>
                <a:endParaRPr lang="en-US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num>
                        <m:den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den>
                      </m:f>
                    </m:oMath>
                  </m:oMathPara>
                </a14:m>
                <a:endParaRPr lang="ru-RU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 algn="ctr">
                  <a:buNone/>
                </a:pP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Метод конечных приращений. В явном виде - просто, быстро, не эффективно, почти не работает!</a:t>
                </a:r>
                <a:endParaRPr lang="en-US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877580"/>
                <a:ext cx="8801144" cy="4031950"/>
              </a:xfrm>
              <a:prstGeom prst="rect">
                <a:avLst/>
              </a:prstGeom>
              <a:blipFill>
                <a:blip r:embed="rId3"/>
                <a:stretch>
                  <a:fillRect t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3F17ABF-DA77-EB4B-BA63-16DE08A69C58}"/>
              </a:ext>
            </a:extLst>
          </p:cNvPr>
          <p:cNvSpPr/>
          <p:nvPr/>
        </p:nvSpPr>
        <p:spPr>
          <a:xfrm>
            <a:off x="4903393" y="2160193"/>
            <a:ext cx="1730610" cy="834620"/>
          </a:xfrm>
          <a:prstGeom prst="roundRect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60F6FD-3712-BB45-8CE1-AB06B8543AE8}"/>
              </a:ext>
            </a:extLst>
          </p:cNvPr>
          <p:cNvSpPr txBox="1"/>
          <p:nvPr/>
        </p:nvSpPr>
        <p:spPr>
          <a:xfrm>
            <a:off x="6862300" y="2310140"/>
            <a:ext cx="1584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C00000"/>
                </a:solidFill>
              </a:rPr>
              <a:t>Как вычислить </a:t>
            </a:r>
          </a:p>
          <a:p>
            <a:r>
              <a:rPr lang="ru-RU" b="1" dirty="0">
                <a:solidFill>
                  <a:srgbClr val="C00000"/>
                </a:solidFill>
              </a:rPr>
              <a:t>этот интеграл?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1870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Helvetica Neue" panose="02000503000000020004" pitchFamily="2" charset="0"/>
              </a:rPr>
              <a:t>Policy gradient theorem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71428" y="1026444"/>
                <a:ext cx="8801144" cy="347817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33350" indent="0">
                  <a:buNone/>
                </a:pP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Градиент политики можно приблизить выражением:</a:t>
                </a:r>
                <a:endParaRPr lang="en-US" sz="16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𝒜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ru-RU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𝒜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f>
                            <m:fPr>
                              <m:ctrlPr>
                                <a:rPr lang="en-US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den>
                          </m:f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ru-RU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𝒜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133350" indent="0">
                  <a:buNone/>
                </a:pPr>
                <a:endParaRPr lang="ru-RU" sz="16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eqArr>
                            <m:eqArr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~ 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sup>
                              </m:sSup>
                            </m:e>
                          </m:eqAr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ru-RU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endParaRPr lang="ru-RU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ℙ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e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</m:nary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.</a:t>
                </a:r>
              </a:p>
              <a:p>
                <a:pPr marL="133350" indent="0">
                  <a:buNone/>
                </a:pP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Оценка методом Монте-Карло: </a:t>
                </a:r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ru-RU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ru-RU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ru-RU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71428" y="1026444"/>
                <a:ext cx="8801144" cy="3478172"/>
              </a:xfrm>
              <a:prstGeom prst="rect">
                <a:avLst/>
              </a:prstGeom>
              <a:blipFill>
                <a:blip r:embed="rId3"/>
                <a:stretch>
                  <a:fillRect t="-9091" b="-5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07E803C-825D-F244-838B-8C3E04FB61B0}"/>
              </a:ext>
            </a:extLst>
          </p:cNvPr>
          <p:cNvSpPr/>
          <p:nvPr/>
        </p:nvSpPr>
        <p:spPr>
          <a:xfrm>
            <a:off x="4572000" y="2718977"/>
            <a:ext cx="2852201" cy="4299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917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REINFORCE - </a:t>
            </a:r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алгоритм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42294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Задаем начальное приближение политики</a:t>
                </a:r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p>
                    </m:sSup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Запускаем обучение. Для каждого эпизода:</a:t>
                </a:r>
              </a:p>
              <a:p>
                <a:pPr lvl="1"/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Действуя по текущей политике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p>
                    </m:sSup>
                  </m:oMath>
                </a14:m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получаем траекторию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, награды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и определяем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:</a:t>
                </a:r>
              </a:p>
              <a:p>
                <a:pPr marL="6032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lvl="1"/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Следуя по траектории обновляем веса модели на каждом шаге по правилу:</a:t>
                </a:r>
              </a:p>
              <a:p>
                <a:pPr marL="603250" lvl="1" indent="0">
                  <a:buNone/>
                </a:pPr>
                <a:endParaRPr lang="en-US" sz="16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6032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func>
                        <m:funcPr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422940"/>
              </a:xfrm>
              <a:prstGeom prst="rect">
                <a:avLst/>
              </a:prstGeom>
              <a:blipFill>
                <a:blip r:embed="rId3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489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7777495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ru-RU" dirty="0">
                <a:solidFill>
                  <a:srgbClr val="058D40"/>
                </a:solidFill>
                <a:latin typeface="Helvetica Neue" panose="02000503000000020004" pitchFamily="2" charset="0"/>
              </a:rPr>
              <a:t>достоинства</a:t>
            </a:r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 и </a:t>
            </a:r>
            <a:r>
              <a:rPr lang="ru-RU" dirty="0">
                <a:solidFill>
                  <a:srgbClr val="C00000"/>
                </a:solidFill>
                <a:latin typeface="Helvetica Neue" panose="02000503000000020004" pitchFamily="2" charset="0"/>
              </a:rPr>
              <a:t>недостатки</a:t>
            </a:r>
            <a:endParaRPr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12291-7ABD-834A-95A3-323BA7CC4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193" y="1259260"/>
            <a:ext cx="3496698" cy="31102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B2C0E7-6CD8-1445-AE87-37F092D54C9D}"/>
              </a:ext>
            </a:extLst>
          </p:cNvPr>
          <p:cNvSpPr/>
          <p:nvPr/>
        </p:nvSpPr>
        <p:spPr>
          <a:xfrm>
            <a:off x="2843193" y="3540999"/>
            <a:ext cx="1188759" cy="331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58D40"/>
                </a:solidFill>
              </a:rPr>
              <a:t>Advantages</a:t>
            </a:r>
            <a:endParaRPr lang="en-RU" dirty="0">
              <a:solidFill>
                <a:srgbClr val="058D4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D86B4B-9083-7143-BCF3-5EDCF81A9773}"/>
              </a:ext>
            </a:extLst>
          </p:cNvPr>
          <p:cNvSpPr/>
          <p:nvPr/>
        </p:nvSpPr>
        <p:spPr>
          <a:xfrm>
            <a:off x="4928721" y="3010905"/>
            <a:ext cx="1411170" cy="331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Disadvantages</a:t>
            </a:r>
            <a:endParaRPr lang="en-R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825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REINFORCE – </a:t>
            </a:r>
            <a:r>
              <a:rPr lang="ru-RU" dirty="0">
                <a:solidFill>
                  <a:srgbClr val="058D40"/>
                </a:solidFill>
                <a:latin typeface="Helvetica Neue" panose="02000503000000020004" pitchFamily="2" charset="0"/>
              </a:rPr>
              <a:t>достоинства</a:t>
            </a:r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 и </a:t>
            </a:r>
            <a:r>
              <a:rPr lang="ru-RU" dirty="0">
                <a:solidFill>
                  <a:srgbClr val="C00000"/>
                </a:solidFill>
                <a:latin typeface="Helvetica Neue" panose="02000503000000020004" pitchFamily="2" charset="0"/>
              </a:rPr>
              <a:t>недостатки</a:t>
            </a:r>
            <a:endParaRPr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7F2FE1-3E2C-5C4B-AF56-86F7BE664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193" y="1259260"/>
            <a:ext cx="3496698" cy="311022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0CC0C1-A9FE-EB41-A092-234D3AB7B14E}"/>
              </a:ext>
            </a:extLst>
          </p:cNvPr>
          <p:cNvSpPr/>
          <p:nvPr/>
        </p:nvSpPr>
        <p:spPr>
          <a:xfrm>
            <a:off x="2843193" y="3540999"/>
            <a:ext cx="1188759" cy="331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58D40"/>
                </a:solidFill>
              </a:rPr>
              <a:t>Advantages</a:t>
            </a:r>
            <a:endParaRPr lang="en-RU" dirty="0">
              <a:solidFill>
                <a:srgbClr val="058D4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A7CD40-723E-444D-BE52-EB87F5B42DE8}"/>
              </a:ext>
            </a:extLst>
          </p:cNvPr>
          <p:cNvSpPr/>
          <p:nvPr/>
        </p:nvSpPr>
        <p:spPr>
          <a:xfrm>
            <a:off x="4928721" y="3010905"/>
            <a:ext cx="1411170" cy="331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Disadvantages</a:t>
            </a:r>
            <a:endParaRPr lang="en-RU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713310-70E5-8E4C-856E-67239DC65324}"/>
              </a:ext>
            </a:extLst>
          </p:cNvPr>
          <p:cNvSpPr txBox="1"/>
          <p:nvPr/>
        </p:nvSpPr>
        <p:spPr>
          <a:xfrm>
            <a:off x="362078" y="2107235"/>
            <a:ext cx="2786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solidFill>
                  <a:srgbClr val="058D40"/>
                </a:solidFill>
              </a:rPr>
              <a:t>Непрерывное пространство действий</a:t>
            </a:r>
          </a:p>
          <a:p>
            <a:endParaRPr lang="ru-RU" sz="1800" dirty="0">
              <a:solidFill>
                <a:srgbClr val="058D40"/>
              </a:solidFill>
            </a:endParaRPr>
          </a:p>
          <a:p>
            <a:r>
              <a:rPr lang="ru-RU" sz="1800" dirty="0">
                <a:solidFill>
                  <a:srgbClr val="058D40"/>
                </a:solidFill>
              </a:rPr>
              <a:t>Обучаем сразу политику</a:t>
            </a:r>
            <a:endParaRPr lang="en-RU" sz="1800" dirty="0">
              <a:solidFill>
                <a:srgbClr val="058D4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AFAB04-6711-1D4A-8216-7D228241E22C}"/>
              </a:ext>
            </a:extLst>
          </p:cNvPr>
          <p:cNvSpPr txBox="1"/>
          <p:nvPr/>
        </p:nvSpPr>
        <p:spPr>
          <a:xfrm>
            <a:off x="6585466" y="1676348"/>
            <a:ext cx="189141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On-policy</a:t>
            </a:r>
          </a:p>
          <a:p>
            <a:endParaRPr lang="en-US" sz="1800" dirty="0">
              <a:solidFill>
                <a:srgbClr val="C00000"/>
              </a:solidFill>
            </a:endParaRPr>
          </a:p>
          <a:p>
            <a:r>
              <a:rPr lang="ru-RU" dirty="0">
                <a:solidFill>
                  <a:srgbClr val="C00000"/>
                </a:solidFill>
              </a:rPr>
              <a:t>Не можем использовать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Experience replay</a:t>
            </a:r>
            <a:endParaRPr lang="ru-RU" dirty="0">
              <a:solidFill>
                <a:srgbClr val="C00000"/>
              </a:solidFill>
            </a:endParaRPr>
          </a:p>
          <a:p>
            <a:endParaRPr lang="ru-RU" dirty="0">
              <a:solidFill>
                <a:srgbClr val="C00000"/>
              </a:solidFill>
            </a:endParaRPr>
          </a:p>
          <a:p>
            <a:r>
              <a:rPr lang="ru-RU" dirty="0">
                <a:solidFill>
                  <a:srgbClr val="C00000"/>
                </a:solidFill>
              </a:rPr>
              <a:t>Не устойчив;</a:t>
            </a:r>
          </a:p>
          <a:p>
            <a:r>
              <a:rPr lang="ru-RU" dirty="0">
                <a:solidFill>
                  <a:srgbClr val="C00000"/>
                </a:solidFill>
              </a:rPr>
              <a:t>Сходится к локальному минимуму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184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Advantage REINFORCE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26322"/>
                <a:ext cx="8801144" cy="378645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33350" indent="0">
                  <a:buNone/>
                </a:pPr>
                <a:r>
                  <a:rPr lang="ru-RU" sz="1400" dirty="0"/>
                  <a:t>В силу стохастичности стратегии в одном и том же состоянии в разных эпизодах могут выбираться разные действия. Это может запутать обучение, потому что один пример требует увеличить вероятность выбора некоторого действия, а другой – уменьшить ее. </a:t>
                </a:r>
                <a:endParaRPr lang="en-US" sz="1600" dirty="0"/>
              </a:p>
              <a:p>
                <a:pPr marL="133350" indent="0">
                  <a:buNone/>
                </a:pPr>
                <a:r>
                  <a:rPr lang="ru-RU" sz="1400" dirty="0"/>
                  <a:t>Функция</a:t>
                </a:r>
                <a:r>
                  <a:rPr lang="en-US" sz="1400" dirty="0"/>
                  <a:t> </a:t>
                </a:r>
                <a:r>
                  <a:rPr lang="ru-RU" sz="1400" dirty="0"/>
                  <a:t>преимущества (</a:t>
                </a:r>
                <a:r>
                  <a:rPr lang="en-US" sz="1400" dirty="0"/>
                  <a:t>advantage function):</a:t>
                </a:r>
                <a:endParaRPr lang="ru-RU" sz="1800" dirty="0">
                  <a:latin typeface="PTSerif" panose="020A0603040505020204" pitchFamily="18" charset="77"/>
                </a:endParaRP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1600" b="0" i="1" dirty="0">
                  <a:latin typeface="Cambria Math" panose="02040503050406030204" pitchFamily="18" charset="0"/>
                </a:endParaRP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ru-RU" sz="1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1400" dirty="0"/>
              </a:p>
              <a:p>
                <a:pPr marL="133350" indent="0">
                  <a:buNone/>
                </a:pPr>
                <a:r>
                  <a:rPr lang="ru-RU" sz="1400" dirty="0"/>
                  <a:t>Тогда обновление весов модели производится по формуле:</a:t>
                </a:r>
              </a:p>
              <a:p>
                <a:pPr marL="133350" indent="0">
                  <a:buNone/>
                </a:pPr>
                <a:endParaRPr lang="ru-RU" sz="16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func>
                        <m:funcPr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endParaRPr lang="ru-RU" sz="1400" dirty="0"/>
              </a:p>
              <a:p>
                <a:pPr marL="133350" indent="0">
                  <a:buNone/>
                </a:pPr>
                <a:r>
                  <a:rPr lang="ru-RU" sz="1400" dirty="0"/>
                  <a:t>Введение преимущества позволяет откалибровать вознаграждения относительно среднего действия в данном состоянии</a:t>
                </a:r>
                <a:r>
                  <a:rPr lang="ru-RU" sz="1600" dirty="0">
                    <a:effectLst/>
                    <a:latin typeface="PTSerif" panose="020A0603040505020204" pitchFamily="18" charset="77"/>
                  </a:rPr>
                  <a:t>. </a:t>
                </a:r>
                <a:endParaRPr lang="ru-RU" sz="1400" dirty="0"/>
              </a:p>
            </p:txBody>
          </p:sp>
        </mc:Choice>
        <mc:Fallback xmlns="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26322"/>
                <a:ext cx="8801144" cy="3786454"/>
              </a:xfrm>
              <a:prstGeom prst="rect">
                <a:avLst/>
              </a:prstGeom>
              <a:blipFill>
                <a:blip r:embed="rId3"/>
                <a:stretch>
                  <a:fillRect r="-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0D4A945E-AAF5-204B-A475-27B5E2E52D9C}"/>
              </a:ext>
            </a:extLst>
          </p:cNvPr>
          <p:cNvSpPr/>
          <p:nvPr/>
        </p:nvSpPr>
        <p:spPr>
          <a:xfrm>
            <a:off x="3094426" y="3330599"/>
            <a:ext cx="2743200" cy="4360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1B2BA7-6165-D644-BED5-E119720E35F5}"/>
              </a:ext>
            </a:extLst>
          </p:cNvPr>
          <p:cNvSpPr/>
          <p:nvPr/>
        </p:nvSpPr>
        <p:spPr>
          <a:xfrm>
            <a:off x="3700998" y="2199205"/>
            <a:ext cx="1525010" cy="35437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84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/>
              <a:t>Правила вебинара</a:t>
            </a:r>
            <a:endParaRPr sz="3200" b="1"/>
          </a:p>
        </p:txBody>
      </p:sp>
      <p:pic>
        <p:nvPicPr>
          <p:cNvPr id="215" name="Google Shape;215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9512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281613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3061406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9"/>
          <p:cNvSpPr txBox="1"/>
          <p:nvPr/>
        </p:nvSpPr>
        <p:spPr>
          <a:xfrm>
            <a:off x="1654525" y="12522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49"/>
          <p:cNvSpPr txBox="1"/>
          <p:nvPr/>
        </p:nvSpPr>
        <p:spPr>
          <a:xfrm>
            <a:off x="1654525" y="306641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49"/>
          <p:cNvSpPr txBox="1"/>
          <p:nvPr/>
        </p:nvSpPr>
        <p:spPr>
          <a:xfrm>
            <a:off x="1654525" y="39750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49"/>
          <p:cNvSpPr txBox="1"/>
          <p:nvPr/>
        </p:nvSpPr>
        <p:spPr>
          <a:xfrm>
            <a:off x="1654525" y="2049300"/>
            <a:ext cx="2475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Off-topic обсуждаем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в учебной группе 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#</a:t>
            </a:r>
            <a:r>
              <a:rPr lang="en-US" sz="1500" b="1" dirty="0">
                <a:latin typeface="Roboto"/>
                <a:ea typeface="Roboto"/>
                <a:cs typeface="Roboto"/>
                <a:sym typeface="Roboto"/>
              </a:rPr>
              <a:t>RL-2023-10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49"/>
          <p:cNvSpPr/>
          <p:nvPr/>
        </p:nvSpPr>
        <p:spPr>
          <a:xfrm>
            <a:off x="6046275" y="-8050"/>
            <a:ext cx="30975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49"/>
          <p:cNvSpPr txBox="1"/>
          <p:nvPr/>
        </p:nvSpPr>
        <p:spPr>
          <a:xfrm>
            <a:off x="6344063" y="1052963"/>
            <a:ext cx="204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Условные </a:t>
            </a:r>
            <a:endParaRPr sz="2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обозначения</a:t>
            </a:r>
            <a:endParaRPr sz="2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4" name="Google Shape;224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38593" y="1912032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9"/>
          <p:cNvSpPr txBox="1"/>
          <p:nvPr/>
        </p:nvSpPr>
        <p:spPr>
          <a:xfrm>
            <a:off x="6829363" y="1898744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Индивидуально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6" name="Google Shape;226;p4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8593" y="2392126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9"/>
          <p:cNvSpPr txBox="1"/>
          <p:nvPr/>
        </p:nvSpPr>
        <p:spPr>
          <a:xfrm>
            <a:off x="6829363" y="2291099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Время, необходимое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 активность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" name="Google Shape;228;p4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8593" y="2872220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9"/>
          <p:cNvSpPr txBox="1"/>
          <p:nvPr/>
        </p:nvSpPr>
        <p:spPr>
          <a:xfrm>
            <a:off x="6829363" y="2873300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0" name="Google Shape;230;p4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38593" y="3352314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9"/>
          <p:cNvSpPr txBox="1"/>
          <p:nvPr/>
        </p:nvSpPr>
        <p:spPr>
          <a:xfrm>
            <a:off x="6829363" y="3359347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Говорим голосом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" name="Google Shape;232;p4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38593" y="3832409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9"/>
          <p:cNvSpPr txBox="1"/>
          <p:nvPr/>
        </p:nvSpPr>
        <p:spPr>
          <a:xfrm>
            <a:off x="6829363" y="3827568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Документ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" name="Google Shape;234;p4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38593" y="4312503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9"/>
          <p:cNvSpPr txBox="1"/>
          <p:nvPr/>
        </p:nvSpPr>
        <p:spPr>
          <a:xfrm>
            <a:off x="6829363" y="4223086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Ответьте себе или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задайте вопрос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" name="Google Shape;237;p4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37650" y="2171500"/>
            <a:ext cx="692625" cy="69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Дальнейшие улучшения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26322"/>
                <a:ext cx="8801144" cy="396542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33350" indent="0">
                  <a:buNone/>
                </a:pPr>
                <a:r>
                  <a:rPr lang="ru-RU" sz="1400" dirty="0"/>
                  <a:t>Обновление весов модели:</a:t>
                </a:r>
              </a:p>
              <a:p>
                <a:pPr marL="133350" indent="0">
                  <a:buNone/>
                </a:pPr>
                <a:endParaRPr lang="ru-RU" sz="9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133350" indent="0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func>
                      <m:func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sup>
                        </m:sSup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func>
                  </m:oMath>
                </a14:m>
                <a:r>
                  <a:rPr lang="ru-RU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:r>
                  <a:rPr lang="en-US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			</a:t>
                </a:r>
                <a:r>
                  <a:rPr lang="ru-RU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- </a:t>
                </a:r>
                <a:r>
                  <a:rPr lang="en-US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REINFORCE</a:t>
                </a:r>
              </a:p>
              <a:p>
                <a:pPr marL="133350" indent="0">
                  <a:buNone/>
                </a:pPr>
                <a:endParaRPr lang="en-US" sz="10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133350" indent="0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func>
                      <m:func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sup>
                        </m:sSup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func>
                  </m:oMath>
                </a14:m>
                <a:r>
                  <a:rPr lang="ru-RU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:r>
                  <a:rPr lang="en-US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			</a:t>
                </a:r>
                <a:r>
                  <a:rPr lang="ru-RU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- </a:t>
                </a:r>
                <a:r>
                  <a:rPr lang="en-US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Advantage REINFORCE </a:t>
                </a:r>
              </a:p>
              <a:p>
                <a:pPr marL="133350" indent="0">
                  <a:buNone/>
                </a:pPr>
                <a:endParaRPr lang="en-US" sz="10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func>
                      <m:func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sup>
                        </m:sSup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ru-RU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:r>
                  <a:rPr lang="en-US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			</a:t>
                </a:r>
                <a:r>
                  <a:rPr lang="ru-RU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- </a:t>
                </a:r>
                <a:r>
                  <a:rPr lang="en-US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Actor-Critic</a:t>
                </a:r>
              </a:p>
              <a:p>
                <a:pPr marL="133350" indent="0">
                  <a:buNone/>
                </a:pPr>
                <a:endParaRPr lang="en-US" sz="10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func>
                      <m:func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sup>
                        </m:sSup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r>
                  <a:rPr lang="ru-RU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:r>
                  <a:rPr lang="en-US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	</a:t>
                </a:r>
                <a:r>
                  <a:rPr lang="ru-RU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- </a:t>
                </a:r>
                <a:r>
                  <a:rPr lang="en-US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Advantage Actor-Critic</a:t>
                </a:r>
              </a:p>
              <a:p>
                <a:pPr marL="133350" indent="0">
                  <a:buNone/>
                </a:pPr>
                <a:endParaRPr lang="en-US" sz="10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d>
                      <m:dPr>
                        <m:ctrlPr>
                          <a:rPr lang="en-US" sz="1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p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sup>
                                </m:sSup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nary>
                      </m:e>
                    </m:d>
                  </m:oMath>
                </a14:m>
                <a:r>
                  <a:rPr lang="en-US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- DDPG (Deep deterministic Policy Gradient)</a:t>
                </a:r>
              </a:p>
            </p:txBody>
          </p:sp>
        </mc:Choice>
        <mc:Fallback xmlns="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26322"/>
                <a:ext cx="8801144" cy="3965426"/>
              </a:xfrm>
              <a:prstGeom prst="rect">
                <a:avLst/>
              </a:prstGeom>
              <a:blipFill>
                <a:blip r:embed="rId3"/>
                <a:stretch>
                  <a:fillRect b="-6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B2A31A4C-AA56-F149-A010-DA85625DA460}"/>
              </a:ext>
            </a:extLst>
          </p:cNvPr>
          <p:cNvSpPr/>
          <p:nvPr/>
        </p:nvSpPr>
        <p:spPr>
          <a:xfrm>
            <a:off x="2827979" y="1666839"/>
            <a:ext cx="302781" cy="3572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394F1-8561-8843-B4FF-F39D91888612}"/>
              </a:ext>
            </a:extLst>
          </p:cNvPr>
          <p:cNvSpPr/>
          <p:nvPr/>
        </p:nvSpPr>
        <p:spPr>
          <a:xfrm>
            <a:off x="2827978" y="2288803"/>
            <a:ext cx="302781" cy="3572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2C789F-FD5A-644A-9CAE-3B5CCB5DEA1F}"/>
              </a:ext>
            </a:extLst>
          </p:cNvPr>
          <p:cNvSpPr/>
          <p:nvPr/>
        </p:nvSpPr>
        <p:spPr>
          <a:xfrm>
            <a:off x="2827978" y="2912800"/>
            <a:ext cx="926511" cy="3572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4855B3-C7C7-DF4D-8301-473543C4AD65}"/>
              </a:ext>
            </a:extLst>
          </p:cNvPr>
          <p:cNvSpPr/>
          <p:nvPr/>
        </p:nvSpPr>
        <p:spPr>
          <a:xfrm>
            <a:off x="2827978" y="3508264"/>
            <a:ext cx="2706866" cy="3572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DC245B-823D-AB40-976B-2B6BCD082B7F}"/>
              </a:ext>
            </a:extLst>
          </p:cNvPr>
          <p:cNvSpPr/>
          <p:nvPr/>
        </p:nvSpPr>
        <p:spPr>
          <a:xfrm>
            <a:off x="1648138" y="4170460"/>
            <a:ext cx="2300131" cy="49237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10076F-3D95-EF49-B27F-84F16A6E3F79}"/>
              </a:ext>
            </a:extLst>
          </p:cNvPr>
          <p:cNvSpPr/>
          <p:nvPr/>
        </p:nvSpPr>
        <p:spPr>
          <a:xfrm>
            <a:off x="1883299" y="2912800"/>
            <a:ext cx="926511" cy="35728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92B092-6846-EE47-ABDC-A433F497F24E}"/>
              </a:ext>
            </a:extLst>
          </p:cNvPr>
          <p:cNvSpPr/>
          <p:nvPr/>
        </p:nvSpPr>
        <p:spPr>
          <a:xfrm>
            <a:off x="1883299" y="3508264"/>
            <a:ext cx="926511" cy="35728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C7D73D-F582-314E-9C10-F4C90A2E5012}"/>
              </a:ext>
            </a:extLst>
          </p:cNvPr>
          <p:cNvSpPr/>
          <p:nvPr/>
        </p:nvSpPr>
        <p:spPr>
          <a:xfrm>
            <a:off x="3021758" y="4250006"/>
            <a:ext cx="732731" cy="35728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911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Algorithms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AC6D5-07DF-4C46-8ABA-991007203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81" y="1068918"/>
            <a:ext cx="7321337" cy="36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9487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Алгоритм </a:t>
            </a:r>
            <a:r>
              <a:rPr lang="en-US" sz="4900" dirty="0"/>
              <a:t>PPO</a:t>
            </a:r>
            <a:br>
              <a:rPr lang="en-US" sz="4900" dirty="0"/>
            </a:br>
            <a:br>
              <a:rPr lang="en-US" sz="2000" dirty="0"/>
            </a:br>
            <a:r>
              <a:rPr lang="en-US" sz="2800" dirty="0"/>
              <a:t>PG -&gt; NPG -&gt; TRPO -&gt; PPO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2408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Policy Gradient (PG)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311;p57">
                <a:extLst>
                  <a:ext uri="{FF2B5EF4-FFF2-40B4-BE49-F238E27FC236}">
                    <a16:creationId xmlns:a16="http://schemas.microsoft.com/office/drawing/2014/main" id="{2FD43597-8D13-8541-96F3-D70F99E09164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42294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763" lvl="1" indent="0">
                  <a:buNone/>
                </a:pP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Политика </a:t>
                </a:r>
                <a14:m>
                  <m:oMath xmlns:m="http://schemas.openxmlformats.org/officeDocument/2006/math">
                    <m:r>
                      <a:rPr lang="en-US" sz="16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l-GR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 - 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это просто функция, которая возвращает действие </a:t>
                </a:r>
                <a14:m>
                  <m:oMath xmlns:m="http://schemas.openxmlformats.org/officeDocument/2006/math">
                    <m:r>
                      <a:rPr lang="en-US" sz="16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 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при заданном состоянии</a:t>
                </a:r>
                <a:r>
                  <a:rPr lang="en-US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. </a:t>
                </a:r>
                <a:r>
                  <a:rPr lang="ru-RU" sz="1600" dirty="0">
                    <a:solidFill>
                      <a:srgbClr val="000000"/>
                    </a:solidFill>
                    <a:latin typeface="-webkit-standard"/>
                  </a:rPr>
                  <a:t>Ф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ункция</a:t>
                </a:r>
                <a:r>
                  <a:rPr lang="en-US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 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приближающая</a:t>
                </a:r>
                <a:r>
                  <a:rPr lang="en-US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 определяется набором весов </a:t>
                </a:r>
                <a14:m>
                  <m:oMath xmlns:m="http://schemas.openxmlformats.org/officeDocument/2006/math">
                    <m:r>
                      <a:rPr lang="en-US" sz="16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l-GR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. </a:t>
                </a:r>
                <a:endParaRPr lang="ru-RU" sz="1600" b="0" i="0" u="none" strike="noStrike" dirty="0">
                  <a:solidFill>
                    <a:srgbClr val="000000"/>
                  </a:solidFill>
                  <a:effectLst/>
                  <a:latin typeface="-webkit-standard"/>
                </a:endParaRPr>
              </a:p>
              <a:p>
                <a:pPr marL="4763" lvl="1" indent="0">
                  <a:buNone/>
                </a:pP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Изменяя эти веса и наблюдая разницу в наградах мы обновляем</a:t>
                </a:r>
                <a:r>
                  <a:rPr lang="en-US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 в том направлении, которое дает большую награду. Этот механизм лежит в основе </a:t>
                </a:r>
                <a:r>
                  <a:rPr lang="ru-RU" sz="1600" dirty="0">
                    <a:solidFill>
                      <a:srgbClr val="000000"/>
                    </a:solidFill>
                    <a:latin typeface="-webkit-standard"/>
                  </a:rPr>
                  <a:t>всех методов градиента 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политики.</a:t>
                </a:r>
                <a:endParaRPr lang="en-US" sz="18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603250" lvl="1" indent="0">
                  <a:buNone/>
                </a:pPr>
                <a:endParaRPr lang="en-US" sz="16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4763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/>
                        <m:e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8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4763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6" name="Google Shape;311;p57">
                <a:extLst>
                  <a:ext uri="{FF2B5EF4-FFF2-40B4-BE49-F238E27FC236}">
                    <a16:creationId xmlns:a16="http://schemas.microsoft.com/office/drawing/2014/main" id="{2FD43597-8D13-8541-96F3-D70F99E0916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422940"/>
              </a:xfrm>
              <a:prstGeom prst="rect">
                <a:avLst/>
              </a:prstGeom>
              <a:blipFill>
                <a:blip r:embed="rId3"/>
                <a:stretch>
                  <a:fillRect l="-288" b="-1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78976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Policy Gradient (PG)</a:t>
            </a:r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 - проблемы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311;p57">
                <a:extLst>
                  <a:ext uri="{FF2B5EF4-FFF2-40B4-BE49-F238E27FC236}">
                    <a16:creationId xmlns:a16="http://schemas.microsoft.com/office/drawing/2014/main" id="{2FD43597-8D13-8541-96F3-D70F99E09164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166164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763" lvl="1" indent="0">
                  <a:buNone/>
                </a:pP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Хотя у нас есть вознаграждение и направление обновления, мы не знаем, на какую величину обновлять политику. Выбор правильной скорости обучения </a:t>
                </a:r>
                <a14:m>
                  <m:oMath xmlns:m="http://schemas.openxmlformats.org/officeDocument/2006/math">
                    <m:r>
                      <a:rPr lang="en-US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представляет собой </a:t>
                </a:r>
                <a:r>
                  <a:rPr lang="ru-RU" sz="1600" dirty="0" err="1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гиперпараметр</a:t>
                </a: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задачи.</a:t>
                </a:r>
              </a:p>
              <a:p>
                <a:pPr marL="4763" lvl="1" indent="0">
                  <a:buNone/>
                </a:pP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Мы можем вычислить только евклидово расстояние для обновления.</a:t>
                </a:r>
              </a:p>
              <a:p>
                <a:pPr marL="4763" lvl="1" indent="0" algn="ctr">
                  <a:spcBef>
                    <a:spcPts val="0"/>
                  </a:spcBef>
                  <a:buNone/>
                </a:pPr>
                <a:endParaRPr lang="ru-RU" sz="8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4763" lvl="1" indent="0" algn="ctr">
                  <a:buNone/>
                </a:pP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Пример – одинаковое евклидово расстояние между моделями, но изменения в политике – разные.</a:t>
                </a:r>
                <a:endParaRPr lang="ru-RU" sz="1100" dirty="0">
                  <a:solidFill>
                    <a:srgbClr val="000000"/>
                  </a:solidFill>
                  <a:latin typeface="-webkit-standard"/>
                </a:endParaRPr>
              </a:p>
            </p:txBody>
          </p:sp>
        </mc:Choice>
        <mc:Fallback xmlns="">
          <p:sp>
            <p:nvSpPr>
              <p:cNvPr id="6" name="Google Shape;311;p57">
                <a:extLst>
                  <a:ext uri="{FF2B5EF4-FFF2-40B4-BE49-F238E27FC236}">
                    <a16:creationId xmlns:a16="http://schemas.microsoft.com/office/drawing/2014/main" id="{2FD43597-8D13-8541-96F3-D70F99E0916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1661646"/>
              </a:xfrm>
              <a:prstGeom prst="rect">
                <a:avLst/>
              </a:prstGeom>
              <a:blipFill>
                <a:blip r:embed="rId3"/>
                <a:stretch>
                  <a:fillRect l="-288" b="-121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BD2B8A4-CF3D-914A-98F1-EFFE0C050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1102" y="2964130"/>
            <a:ext cx="6124639" cy="207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892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Natural Policy Gradient (NPG)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8909FF-C7FA-1947-ADD3-510F0E76F4F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3203" y="920536"/>
                <a:ext cx="8787947" cy="3946035"/>
              </a:xfrm>
            </p:spPr>
            <p:txBody>
              <a:bodyPr>
                <a:normAutofit/>
              </a:bodyPr>
              <a:lstStyle/>
              <a:p>
                <a:pPr marL="133350" indent="0">
                  <a:buNone/>
                </a:pPr>
                <a:r>
                  <a:rPr lang="en-RU"/>
                  <a:t>KL-</a:t>
                </a:r>
                <a:r>
                  <a:rPr lang="ru-RU" dirty="0"/>
                  <a:t>расстояние</a:t>
                </a:r>
                <a:r>
                  <a:rPr lang="en-US" dirty="0"/>
                  <a:t> (</a:t>
                </a:r>
                <a:r>
                  <a:rPr lang="ru-RU" dirty="0" err="1"/>
                  <a:t>Куллбека-Лейбнера</a:t>
                </a:r>
                <a:r>
                  <a:rPr lang="en-US" dirty="0"/>
                  <a:t>)</a:t>
                </a:r>
                <a:r>
                  <a:rPr lang="ru-RU" dirty="0"/>
                  <a:t>:</a:t>
                </a: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RU" dirty="0"/>
              </a:p>
              <a:p>
                <a:pPr marL="133350" indent="0">
                  <a:buNone/>
                </a:pPr>
                <a:endParaRPr lang="ru-RU" dirty="0"/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𝐾𝐿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d>
                                    <m:dPr>
                                      <m:beg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RU" dirty="0"/>
              </a:p>
              <a:p>
                <a:pPr marL="133350" indent="0">
                  <a:buNone/>
                </a:pPr>
                <a:endParaRPr lang="ru-RU" dirty="0"/>
              </a:p>
              <a:p>
                <a:pPr marL="133350" indent="0">
                  <a:buNone/>
                </a:pPr>
                <a:r>
                  <a:rPr lang="ru-RU" dirty="0"/>
                  <a:t>С учетом этого ограничения мы можем гарантировать, что изменяем параметры таким образом, что политика изменится не слишком сильно. </a:t>
                </a:r>
              </a:p>
              <a:p>
                <a:pPr marL="133350" indent="0">
                  <a:buNone/>
                </a:pPr>
                <a:endParaRPr lang="ru-RU" dirty="0"/>
              </a:p>
              <a:p>
                <a:pPr marL="133350" indent="0">
                  <a:buNone/>
                </a:pPr>
                <a:r>
                  <a:rPr lang="ru-RU" b="1" i="1" dirty="0"/>
                  <a:t>Вычисление </a:t>
                </a:r>
                <a:r>
                  <a:rPr lang="en-GB" b="1" i="1" dirty="0"/>
                  <a:t>KL-</a:t>
                </a:r>
                <a:r>
                  <a:rPr lang="ru-RU" b="1" i="1" dirty="0"/>
                  <a:t> расстояния требует оценки всех пар "состояние - действие", поэтому для работы с реалистичными задачами </a:t>
                </a:r>
                <a:r>
                  <a:rPr lang="en-GB" b="1" i="1" dirty="0"/>
                  <a:t>RL </a:t>
                </a:r>
                <a:r>
                  <a:rPr lang="ru-RU" b="1" i="1" dirty="0"/>
                  <a:t>необходимы упрощения.</a:t>
                </a:r>
                <a:endParaRPr lang="en-RU" b="1" i="1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8909FF-C7FA-1947-ADD3-510F0E76F4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3203" y="920536"/>
                <a:ext cx="8787947" cy="3946035"/>
              </a:xfrm>
              <a:blipFill>
                <a:blip r:embed="rId3"/>
                <a:stretch>
                  <a:fillRect t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84452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362079" y="330724"/>
            <a:ext cx="8659072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Natural Policy Gradient (NPG)</a:t>
            </a:r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 - ограничения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8909FF-C7FA-1947-ADD3-510F0E76F4F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3203" y="1067824"/>
                <a:ext cx="8787947" cy="3350754"/>
              </a:xfrm>
            </p:spPr>
            <p:txBody>
              <a:bodyPr>
                <a:norm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ru-RU" dirty="0"/>
                  <a:t>Чтобы не допустить слишком большого отклонения политики, накладываются ограничения на </a:t>
                </a:r>
                <a:r>
                  <a:rPr lang="en-GB" dirty="0"/>
                  <a:t>KL-</a:t>
                </a:r>
                <a:r>
                  <a:rPr lang="ru-RU" dirty="0"/>
                  <a:t> расстояние между новой и старой политикой.</a:t>
                </a:r>
              </a:p>
              <a:p>
                <a:pPr>
                  <a:spcAft>
                    <a:spcPts val="600"/>
                  </a:spcAft>
                </a:pPr>
                <a:r>
                  <a:rPr lang="ru-RU" dirty="0"/>
                  <a:t>Используя метод разложения Лагранжа, это ограничение преобразуется в разность.</a:t>
                </a:r>
              </a:p>
              <a:p>
                <a:pPr>
                  <a:spcAft>
                    <a:spcPts val="600"/>
                  </a:spcAft>
                </a:pPr>
                <a:r>
                  <a:rPr lang="ru-RU" dirty="0"/>
                  <a:t>Поскольку мы не можем напрямую вычислить </a:t>
                </a:r>
                <a:r>
                  <a:rPr lang="en-GB" dirty="0"/>
                  <a:t>KL-</a:t>
                </a:r>
                <a:r>
                  <a:rPr lang="ru-RU" dirty="0"/>
                  <a:t>расстояние, используется разложение Тейлора в качестве аппроксимации для схемы обновления весов.</a:t>
                </a:r>
              </a:p>
              <a:p>
                <a:pPr>
                  <a:spcAft>
                    <a:spcPts val="600"/>
                  </a:spcAft>
                </a:pPr>
                <a:r>
                  <a:rPr lang="ru-RU" dirty="0"/>
                  <a:t>Для малых изменений параметров </a:t>
                </a:r>
                <a:r>
                  <a:rPr lang="en-GB" dirty="0"/>
                  <a:t>KL-</a:t>
                </a:r>
                <a:r>
                  <a:rPr lang="ru-RU" dirty="0"/>
                  <a:t> расстояние аппроксимируется с помощью информационной матрицы Фишера, для которой есть </a:t>
                </a:r>
                <a:r>
                  <a:rPr lang="ru-RU" dirty="0" err="1"/>
                  <a:t>легковычислимое</a:t>
                </a:r>
                <a:r>
                  <a:rPr lang="ru-RU" dirty="0"/>
                  <a:t> выражение.</a:t>
                </a:r>
              </a:p>
              <a:p>
                <a:pPr>
                  <a:spcAft>
                    <a:spcPts val="600"/>
                  </a:spcAft>
                </a:pPr>
                <a:r>
                  <a:rPr lang="ru-RU" dirty="0"/>
                  <a:t>Вся аппроксимация является результатом, предполагающим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</m:oMath>
                </a14:m>
                <a:r>
                  <a:rPr lang="en-GB" dirty="0"/>
                  <a:t>. </a:t>
                </a:r>
                <a:r>
                  <a:rPr lang="ru-RU" dirty="0"/>
                  <a:t>Таким образом, все обоснование справедливо только для небольших изменений политики.</a:t>
                </a:r>
                <a:endParaRPr lang="en-RU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8909FF-C7FA-1947-ADD3-510F0E76F4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3203" y="1067824"/>
                <a:ext cx="8787947" cy="335075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1351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Natural Policy Gradient (NPG)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8909FF-C7FA-1947-ADD3-510F0E76F4F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3203" y="1067823"/>
                <a:ext cx="8787947" cy="3676011"/>
              </a:xfrm>
            </p:spPr>
            <p:txBody>
              <a:bodyPr>
                <a:normAutofit/>
              </a:bodyPr>
              <a:lstStyle/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den>
                          </m:f>
                        </m:e>
                      </m:ra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𝐹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RU" sz="1800" dirty="0"/>
              </a:p>
              <a:p>
                <a:pPr marL="133350" indent="0">
                  <a:buNone/>
                </a:pPr>
                <a:endParaRPr lang="en-RU" dirty="0"/>
              </a:p>
              <a:p>
                <a:r>
                  <a:rPr lang="ru-RU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Градиент "корректируется" обратной матрицей Фишера, учитывающей чувствительность политики к локальным изменениям. Матрица Фишера учитывает Риманову кривизну.</a:t>
                </a:r>
              </a:p>
              <a:p>
                <a:r>
                  <a:rPr lang="ru-RU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Размер скорости обучения </a:t>
                </a:r>
                <a:r>
                  <a:rPr lang="el-GR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α </a:t>
                </a:r>
                <a:r>
                  <a:rPr lang="ru-RU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имеет динамическое выражение, которое адаптируется к градиентам и обеспечивая изменение политики на величину </a:t>
                </a:r>
                <a14:m>
                  <m:oMath xmlns:m="http://schemas.openxmlformats.org/officeDocument/2006/math">
                    <m:r>
                      <a:rPr lang="en-US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l-GR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 </a:t>
                </a:r>
                <a:r>
                  <a:rPr lang="ru-RU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независимо от параметризации. </a:t>
                </a:r>
                <a:endParaRPr lang="en-RU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8909FF-C7FA-1947-ADD3-510F0E76F4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3203" y="1067823"/>
                <a:ext cx="8787947" cy="367601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94764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Natural Policy Gradient (NPG)</a:t>
            </a:r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 - проблемы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8909FF-C7FA-1947-ADD3-510F0E76F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3203" y="1067823"/>
            <a:ext cx="8787947" cy="367601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ru-RU" dirty="0"/>
              <a:t>Разложение Тейлора дает локальную аппроксимацию до второго порядка. В связи с этим оцениваемый гессиан может не быть положительно определенным. На практике естественные градиентные методы являются численно хрупкими и не всегда дают стабильные результаты. </a:t>
            </a:r>
          </a:p>
          <a:p>
            <a:pPr>
              <a:spcAft>
                <a:spcPts val="600"/>
              </a:spcAft>
            </a:pPr>
            <a:r>
              <a:rPr lang="ru-RU" dirty="0"/>
              <a:t>Информационная матрица Фишера занимает пространство |</a:t>
            </a:r>
            <a:r>
              <a:rPr lang="el-GR" dirty="0"/>
              <a:t>θ|⋅|θ|. </a:t>
            </a:r>
            <a:r>
              <a:rPr lang="ru-RU" dirty="0"/>
              <a:t>Рассмотрим нейронную сеть со 100 000 параметрами – можно ожидать, что 10-миллиардная матрица на ноутбуке не вычислится. Кроме того, вычисление обратной матрицы – операция сложности </a:t>
            </a:r>
            <a:r>
              <a:rPr lang="en-GB" dirty="0"/>
              <a:t>O(N³), </a:t>
            </a:r>
            <a:r>
              <a:rPr lang="ru-RU" dirty="0"/>
              <a:t>что довольно утомительно для нашего примера. Таким образом, для глубоких методов </a:t>
            </a:r>
            <a:r>
              <a:rPr lang="en-US" dirty="0"/>
              <a:t>RL</a:t>
            </a:r>
            <a:r>
              <a:rPr lang="ru-RU" dirty="0"/>
              <a:t> </a:t>
            </a:r>
            <a:r>
              <a:rPr lang="en-US" dirty="0"/>
              <a:t>NPG </a:t>
            </a:r>
            <a:r>
              <a:rPr lang="ru-RU" dirty="0"/>
              <a:t>обычно выходят за пределы как памяти, так и вычислительных возможностей.</a:t>
            </a:r>
          </a:p>
          <a:p>
            <a:pPr>
              <a:spcAft>
                <a:spcPts val="600"/>
              </a:spcAft>
            </a:pPr>
            <a:r>
              <a:rPr lang="en-US" dirty="0"/>
              <a:t>NPG </a:t>
            </a:r>
            <a:r>
              <a:rPr lang="ru-RU" dirty="0"/>
              <a:t>не проверяет, действительно ли обновление</a:t>
            </a:r>
            <a:r>
              <a:rPr lang="en-US" dirty="0"/>
              <a:t> </a:t>
            </a:r>
            <a:r>
              <a:rPr lang="ru-RU" dirty="0"/>
              <a:t>весов дает улучшение политики.</a:t>
            </a:r>
          </a:p>
        </p:txBody>
      </p:sp>
    </p:spTree>
    <p:extLst>
      <p:ext uri="{BB962C8B-B14F-4D97-AF65-F5344CB8AC3E}">
        <p14:creationId xmlns:p14="http://schemas.microsoft.com/office/powerpoint/2010/main" val="32175624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Trust Region Policy Optimization (TRPO)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8909FF-C7FA-1947-ADD3-510F0E76F4F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marL="133350" indent="0">
                  <a:buNone/>
                </a:pPr>
                <a:r>
                  <a:rPr lang="ru-RU" dirty="0"/>
                  <a:t>Введем суррогатное преимущество:</a:t>
                </a:r>
                <a:endParaRPr lang="en-US" dirty="0"/>
              </a:p>
              <a:p>
                <a:pPr marL="133350" indent="0">
                  <a:buNone/>
                </a:pPr>
                <a:endParaRPr lang="en-US" dirty="0"/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RU" dirty="0"/>
              </a:p>
              <a:p>
                <a:pPr marL="133350" indent="0">
                  <a:buNone/>
                </a:pPr>
                <a:endParaRPr lang="en-US" dirty="0"/>
              </a:p>
              <a:p>
                <a:pPr marL="133350" indent="0">
                  <a:buNone/>
                </a:pPr>
                <a:r>
                  <a:rPr lang="ru-RU" dirty="0"/>
                  <a:t>Ограничим ошибку аппроксимации суррогатного преимущества с помощью наихудшего </a:t>
                </a:r>
                <a:r>
                  <a:rPr lang="en-GB" dirty="0"/>
                  <a:t>KL-</a:t>
                </a:r>
                <a:r>
                  <a:rPr lang="ru-RU" dirty="0"/>
                  <a:t>расстояния между политиками до и после обновления:</a:t>
                </a:r>
                <a:endParaRPr lang="en-US" dirty="0"/>
              </a:p>
              <a:p>
                <a:pPr marL="133350" indent="0">
                  <a:buNone/>
                </a:pPr>
                <a:endParaRPr lang="en-RU" dirty="0"/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𝐾𝐿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RU" dirty="0"/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RU" dirty="0"/>
              </a:p>
              <a:p>
                <a:pPr marL="133350" indent="0">
                  <a:buNone/>
                </a:pPr>
                <a:endParaRPr lang="en-RU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8909FF-C7FA-1947-ADD3-510F0E76F4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9400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Reinforcement learning.</a:t>
            </a:r>
            <a:br>
              <a:rPr lang="en-US" dirty="0"/>
            </a:br>
            <a:r>
              <a:rPr lang="ru-RU" dirty="0"/>
              <a:t>Введение в </a:t>
            </a:r>
            <a:r>
              <a:rPr lang="en-US" dirty="0" err="1"/>
              <a:t>DeepRL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6150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209" name="Google Shape;209;p48"/>
          <p:cNvSpPr txBox="1">
            <a:spLocks noGrp="1"/>
          </p:cNvSpPr>
          <p:nvPr>
            <p:ph type="subTitle" idx="3"/>
          </p:nvPr>
        </p:nvSpPr>
        <p:spPr>
          <a:xfrm>
            <a:off x="3082400" y="2703050"/>
            <a:ext cx="50955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indent="0"/>
            <a:r>
              <a:rPr lang="ru-RU" sz="1150" b="1" dirty="0"/>
              <a:t>Руководитель курса </a:t>
            </a:r>
            <a:r>
              <a:rPr lang="en-US" sz="1150" b="1" dirty="0"/>
              <a:t>Reinforcement Learning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 –</a:t>
            </a:r>
            <a:r>
              <a:rPr lang="en-US" sz="1150" b="1" dirty="0"/>
              <a:t> </a:t>
            </a:r>
            <a:r>
              <a:rPr lang="ru-RU" sz="1150" b="1" dirty="0" err="1"/>
              <a:t>НИИгазэкономика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 в НИИ ПАО Газпром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Анализ временных рядов, эволюционное развитие сложных систем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+7 (916) 156-07-82 (</a:t>
            </a:r>
            <a:r>
              <a:rPr lang="en-US" sz="1150" b="1" dirty="0" err="1"/>
              <a:t>whatsapp</a:t>
            </a:r>
            <a:r>
              <a:rPr lang="en-US" sz="1150" b="1" dirty="0"/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5B6C0B-391F-E646-B875-92F9CA29F5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Trust Region Policy Optimization (TRPO)</a:t>
            </a:r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 - проблемы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8909FF-C7FA-1947-ADD3-510F0E76F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1426468"/>
            <a:ext cx="8520600" cy="3335775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GB" dirty="0"/>
              <a:t>TRPO </a:t>
            </a:r>
            <a:r>
              <a:rPr lang="ru-RU" dirty="0"/>
              <a:t>все равно не справляется с большими матрицами Фишера, даже если их не нужно инвертировать. </a:t>
            </a:r>
          </a:p>
          <a:p>
            <a:pPr>
              <a:spcAft>
                <a:spcPts val="1200"/>
              </a:spcAft>
            </a:pPr>
            <a:r>
              <a:rPr lang="ru-RU" dirty="0"/>
              <a:t>Оптимизация второго порядка выполняется медленно - практическая реализация </a:t>
            </a:r>
            <a:r>
              <a:rPr lang="en-GB" dirty="0"/>
              <a:t>TRPO </a:t>
            </a:r>
            <a:r>
              <a:rPr lang="ru-RU" dirty="0"/>
              <a:t>основана на ограничениях и требует вычисления матрицы Фишера. </a:t>
            </a:r>
          </a:p>
          <a:p>
            <a:pPr>
              <a:spcAft>
                <a:spcPts val="1200"/>
              </a:spcAft>
            </a:pPr>
            <a:r>
              <a:rPr lang="ru-RU" dirty="0"/>
              <a:t>Мы не можем воспользоваться преимуществами стохастических градиентных оптимизаторов (первого порядка), таких как </a:t>
            </a:r>
            <a:r>
              <a:rPr lang="en-GB" dirty="0"/>
              <a:t>ADAM.</a:t>
            </a:r>
          </a:p>
          <a:p>
            <a:pPr>
              <a:spcAft>
                <a:spcPts val="1200"/>
              </a:spcAft>
            </a:pPr>
            <a:r>
              <a:rPr lang="en-GB" dirty="0"/>
              <a:t>TRPO </a:t>
            </a:r>
            <a:r>
              <a:rPr lang="ru-RU" dirty="0"/>
              <a:t>достаточно трудно объяснить, реализовать и отладить. Когда обучение не дает желаемых результатов, бывает сложно определить в чем проблема.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0723376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Proximal Policy Optimization (PPO) 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8909FF-C7FA-1947-ADD3-510F0E76F4F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00550" y="969632"/>
                <a:ext cx="8520600" cy="3873237"/>
              </a:xfrm>
            </p:spPr>
            <p:txBody>
              <a:bodyPr>
                <a:normAutofit fontScale="85000" lnSpcReduction="10000"/>
              </a:bodyPr>
              <a:lstStyle/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𝐾𝐿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RU" dirty="0"/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ru-RU" dirty="0"/>
              </a:p>
              <a:p>
                <a:pPr marL="133350" indent="0">
                  <a:buNone/>
                </a:pPr>
                <a:endParaRPr lang="ru-RU" dirty="0"/>
              </a:p>
              <a:p>
                <a:pPr marL="133350" indent="0">
                  <a:buNone/>
                </a:pPr>
                <a:r>
                  <a:rPr lang="ru-RU" dirty="0"/>
                  <a:t>Не будем вычислять теоретическое значение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. </a:t>
                </a:r>
                <a:r>
                  <a:rPr lang="ru-RU" dirty="0"/>
                  <a:t>Зададим "целевое расхождение”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ru-RU" dirty="0"/>
                  <a:t>, такое, чтобы наши обновления находились где-то в окрестности этого расхождения. </a:t>
                </a:r>
                <a:endParaRPr lang="en-US" dirty="0"/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/>
              </a:p>
              <a:p>
                <a:pPr marL="133350" indent="0">
                  <a:buNone/>
                </a:pPr>
                <a:r>
                  <a:rPr lang="ru-RU" dirty="0"/>
                  <a:t>Целевое расхождение должно быть достаточно большим, чтобы существенно изменить политику, но достаточно малым, чтобы обновления были стабильными.</a:t>
                </a:r>
              </a:p>
              <a:p>
                <a:pPr marL="133350" indent="0">
                  <a:buNone/>
                </a:pPr>
                <a:endParaRPr lang="en-US" dirty="0"/>
              </a:p>
              <a:p>
                <a:pPr marL="133350" indent="0">
                  <a:buNone/>
                </a:pPr>
                <a:r>
                  <a:rPr lang="ru-RU" dirty="0"/>
                  <a:t>После каждого обновления политики </a:t>
                </a:r>
                <a:r>
                  <a:rPr lang="en-GB" dirty="0"/>
                  <a:t>PPO </a:t>
                </a:r>
                <a:r>
                  <a:rPr lang="ru-RU" dirty="0"/>
                  <a:t>проверяет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ru-RU" dirty="0"/>
                  <a:t>. Если реализованное расхождение превышает целевое расхождение более чем на 1,5, то на следующей итерации мы устанавливаем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l-GR" dirty="0"/>
                  <a:t>. </a:t>
                </a:r>
                <a:r>
                  <a:rPr lang="ru-RU" dirty="0"/>
                  <a:t>В обратном случае, если обновления слишком малы, мы уменьшаем вдвое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l-GR" i="1" dirty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ru-RU" dirty="0"/>
                  <a:t>.</a:t>
                </a:r>
                <a:endParaRPr lang="en-US" dirty="0"/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8909FF-C7FA-1947-ADD3-510F0E76F4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0550" y="969632"/>
                <a:ext cx="8520600" cy="3873237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36867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Практика</a:t>
            </a:r>
            <a:endParaRPr dirty="0"/>
          </a:p>
        </p:txBody>
      </p:sp>
      <p:graphicFrame>
        <p:nvGraphicFramePr>
          <p:cNvPr id="390" name="Google Shape;390;p69"/>
          <p:cNvGraphicFramePr/>
          <p:nvPr>
            <p:extLst>
              <p:ext uri="{D42A27DB-BD31-4B8C-83A1-F6EECF244321}">
                <p14:modId xmlns:p14="http://schemas.microsoft.com/office/powerpoint/2010/main" val="4193384391"/>
              </p:ext>
            </p:extLst>
          </p:nvPr>
        </p:nvGraphicFramePr>
        <p:xfrm>
          <a:off x="952500" y="1372744"/>
          <a:ext cx="7239000" cy="698608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 алгоритм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REINFORCE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 алгоритм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Advantage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GB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REINFORCE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288829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Список материалов для изучения</a:t>
            </a:r>
            <a:endParaRPr dirty="0"/>
          </a:p>
        </p:txBody>
      </p:sp>
      <p:sp>
        <p:nvSpPr>
          <p:cNvPr id="408" name="Google Shape;408;p71"/>
          <p:cNvSpPr txBox="1">
            <a:spLocks noGrp="1"/>
          </p:cNvSpPr>
          <p:nvPr>
            <p:ph type="body" idx="4294967295"/>
          </p:nvPr>
        </p:nvSpPr>
        <p:spPr>
          <a:xfrm>
            <a:off x="500550" y="1197863"/>
            <a:ext cx="7742400" cy="28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indent="-311150">
              <a:buSzPts val="1300"/>
              <a:buFont typeface="Roboto"/>
              <a:buAutoNum type="arabicPeriod"/>
            </a:pPr>
            <a:r>
              <a:rPr lang="en-US" sz="1300" dirty="0">
                <a:hlinkClick r:id="rId3"/>
              </a:rPr>
              <a:t>PPO algorithm</a:t>
            </a:r>
            <a:endParaRPr lang="en-US" sz="1300" dirty="0"/>
          </a:p>
          <a:p>
            <a:pPr indent="-311150">
              <a:buSzPts val="1300"/>
              <a:buFont typeface="Roboto"/>
              <a:buAutoNum type="arabicPeriod"/>
            </a:pPr>
            <a:r>
              <a:rPr lang="en-US" sz="1300" dirty="0">
                <a:hlinkClick r:id="rId4"/>
              </a:rPr>
              <a:t>PPO from scratch with PyTorch</a:t>
            </a:r>
            <a:endParaRPr lang="ru-RU" sz="1300" dirty="0">
              <a:hlinkClick r:id="rId5"/>
            </a:endParaRPr>
          </a:p>
          <a:p>
            <a:pPr indent="-311150">
              <a:buSzPts val="1300"/>
              <a:buFont typeface="Roboto"/>
              <a:buAutoNum type="arabicPeriod"/>
            </a:pPr>
            <a:r>
              <a:rPr lang="en-GB" sz="1300" dirty="0">
                <a:hlinkClick r:id="rId5"/>
              </a:rPr>
              <a:t>Reinforcement Learning frameworks</a:t>
            </a:r>
            <a:endParaRPr lang="ru-RU" sz="1300" dirty="0"/>
          </a:p>
          <a:p>
            <a:pPr indent="-311150">
              <a:buSzPts val="1300"/>
              <a:buFont typeface="Roboto"/>
              <a:buAutoNum type="arabicPeriod"/>
            </a:pPr>
            <a:r>
              <a:rPr lang="ru-RU" sz="1300" dirty="0">
                <a:hlinkClick r:id="rId6"/>
              </a:rPr>
              <a:t>Список ресурсов</a:t>
            </a:r>
            <a:endParaRPr lang="en-US" sz="1300" dirty="0"/>
          </a:p>
          <a:p>
            <a:pPr indent="-311150">
              <a:buSzPts val="1300"/>
              <a:buFont typeface="Roboto"/>
              <a:buAutoNum type="arabicPeriod"/>
            </a:pPr>
            <a:r>
              <a:rPr lang="ru-RU" sz="1300" dirty="0" err="1">
                <a:hlinkClick r:id="rId7"/>
              </a:rPr>
              <a:t>Лю</a:t>
            </a:r>
            <a:r>
              <a:rPr lang="ru-RU" sz="1300" dirty="0">
                <a:hlinkClick r:id="rId7"/>
              </a:rPr>
              <a:t> Ю. (Х.) Обучение с подкреплением на </a:t>
            </a:r>
            <a:r>
              <a:rPr lang="en-GB" sz="1300" dirty="0" err="1">
                <a:hlinkClick r:id="rId7"/>
              </a:rPr>
              <a:t>PyTorch</a:t>
            </a:r>
            <a:r>
              <a:rPr lang="en-GB" sz="1300" dirty="0">
                <a:hlinkClick r:id="rId7"/>
              </a:rPr>
              <a:t>: </a:t>
            </a:r>
            <a:r>
              <a:rPr lang="ru-RU" sz="1300" dirty="0">
                <a:hlinkClick r:id="rId7"/>
              </a:rPr>
              <a:t>сборник рецептов / пер. с англ. А. А. </a:t>
            </a:r>
            <a:r>
              <a:rPr lang="ru-RU" sz="1300" dirty="0" err="1">
                <a:hlinkClick r:id="rId7"/>
              </a:rPr>
              <a:t>Слинкина</a:t>
            </a:r>
            <a:r>
              <a:rPr lang="ru-RU" sz="1300" dirty="0">
                <a:hlinkClick r:id="rId7"/>
              </a:rPr>
              <a:t>. – М.: ДМК Пресс, 2020. – 282 с. </a:t>
            </a:r>
            <a:endParaRPr lang="ru-RU" sz="1300" dirty="0"/>
          </a:p>
          <a:p>
            <a:pPr indent="-311150">
              <a:buSzPts val="1300"/>
              <a:buFont typeface="Roboto"/>
              <a:buAutoNum type="arabicPeriod"/>
            </a:pPr>
            <a:r>
              <a:rPr lang="ru-RU" sz="1300" dirty="0">
                <a:hlinkClick r:id="rId8"/>
              </a:rPr>
              <a:t>Недостатки/неудачи обучения с подкреплением</a:t>
            </a:r>
            <a:endParaRPr lang="en-US" sz="1300" dirty="0"/>
          </a:p>
          <a:p>
            <a:pPr indent="-311150">
              <a:buSzPts val="1300"/>
              <a:buFont typeface="Roboto"/>
              <a:buAutoNum type="arabicPeriod"/>
            </a:pPr>
            <a:r>
              <a:rPr lang="ru-RU" sz="1300" dirty="0">
                <a:hlinkClick r:id="rId9"/>
              </a:rPr>
              <a:t>Обзор алгоритмов и их недостатков</a:t>
            </a:r>
            <a:endParaRPr lang="ru-RU" sz="1300" dirty="0"/>
          </a:p>
          <a:p>
            <a:pPr indent="-311150">
              <a:buSzPts val="1300"/>
              <a:buFont typeface="Roboto"/>
              <a:buAutoNum type="arabicPeriod"/>
            </a:pPr>
            <a:r>
              <a:rPr lang="ru-RU" sz="1300" dirty="0">
                <a:hlinkClick r:id="rId10"/>
              </a:rPr>
              <a:t>Особенности основных алгоритмов</a:t>
            </a:r>
            <a:endParaRPr lang="ru-RU" sz="1300" dirty="0"/>
          </a:p>
          <a:p>
            <a:pPr indent="-311150">
              <a:buSzPts val="1300"/>
              <a:buFont typeface="Roboto"/>
              <a:buAutoNum type="arabicPeriod"/>
            </a:pPr>
            <a:r>
              <a:rPr lang="ru-RU" sz="1300" b="0" i="0" u="none" strike="noStrike" dirty="0">
                <a:solidFill>
                  <a:srgbClr val="333333"/>
                </a:solidFill>
                <a:effectLst/>
                <a:latin typeface=""/>
                <a:hlinkClick r:id="rId11"/>
              </a:rPr>
              <a:t>Эволюционные стратегии в </a:t>
            </a:r>
            <a:r>
              <a:rPr lang="en-US" sz="1300" b="0" i="0" u="none" strike="noStrike" dirty="0">
                <a:solidFill>
                  <a:srgbClr val="333333"/>
                </a:solidFill>
                <a:effectLst/>
                <a:latin typeface=""/>
                <a:hlinkClick r:id="rId11"/>
              </a:rPr>
              <a:t>RL</a:t>
            </a:r>
            <a:endParaRPr lang="ru-RU" sz="1300" b="0" i="0" u="none" strike="noStrike" dirty="0">
              <a:solidFill>
                <a:srgbClr val="333333"/>
              </a:solidFill>
              <a:effectLst/>
              <a:latin typeface="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Вопросы?</a:t>
            </a:r>
            <a:endParaRPr/>
          </a:p>
        </p:txBody>
      </p:sp>
      <p:pic>
        <p:nvPicPr>
          <p:cNvPr id="415" name="Google Shape;415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72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7" name="Google Shape;417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72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Рефлексия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283" name="Google Shape;283;p53"/>
          <p:cNvGraphicFramePr/>
          <p:nvPr>
            <p:extLst>
              <p:ext uri="{D42A27DB-BD31-4B8C-83A1-F6EECF244321}">
                <p14:modId xmlns:p14="http://schemas.microsoft.com/office/powerpoint/2010/main" val="119438088"/>
              </p:ext>
            </p:extLst>
          </p:nvPr>
        </p:nvGraphicFramePr>
        <p:xfrm>
          <a:off x="952500" y="1544194"/>
          <a:ext cx="7239000" cy="1047912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Задачи с непрерывным пространством действий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Алгоритм </a:t>
                      </a:r>
                      <a:r>
                        <a:rPr lang="en-GB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REINFORCE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Пути улучшения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REINFORCE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80893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9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559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800"/>
              <a:t>Заполните, пожалуйста,</a:t>
            </a:r>
            <a:endParaRPr sz="3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/>
              <a:t>опрос о занятии</a:t>
            </a:r>
            <a:endParaRPr sz="3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/>
              <a:t>по ссылке в чате</a:t>
            </a:r>
            <a:endParaRPr sz="38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0"/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7223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ru" dirty="0"/>
              <a:t>ледующие вебинары</a:t>
            </a:r>
            <a:endParaRPr dirty="0"/>
          </a:p>
        </p:txBody>
      </p:sp>
      <p:sp>
        <p:nvSpPr>
          <p:cNvPr id="481" name="Google Shape;481;p80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  <p:sp>
        <p:nvSpPr>
          <p:cNvPr id="482" name="Google Shape;482;p80"/>
          <p:cNvSpPr/>
          <p:nvPr/>
        </p:nvSpPr>
        <p:spPr>
          <a:xfrm>
            <a:off x="630000" y="2716325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80"/>
          <p:cNvSpPr txBox="1">
            <a:spLocks noGrp="1"/>
          </p:cNvSpPr>
          <p:nvPr>
            <p:ph type="subTitle" idx="2"/>
          </p:nvPr>
        </p:nvSpPr>
        <p:spPr>
          <a:xfrm>
            <a:off x="3135425" y="2978825"/>
            <a:ext cx="3864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14" name="Google Shape;209;p48">
            <a:extLst>
              <a:ext uri="{FF2B5EF4-FFF2-40B4-BE49-F238E27FC236}">
                <a16:creationId xmlns:a16="http://schemas.microsoft.com/office/drawing/2014/main" id="{56B94854-2C27-FF48-B003-2FA0682B9C4D}"/>
              </a:ext>
            </a:extLst>
          </p:cNvPr>
          <p:cNvSpPr txBox="1">
            <a:spLocks/>
          </p:cNvSpPr>
          <p:nvPr/>
        </p:nvSpPr>
        <p:spPr>
          <a:xfrm>
            <a:off x="3135425" y="3272525"/>
            <a:ext cx="5095500" cy="15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1150" b="1" dirty="0" err="1"/>
              <a:t>Teamlead</a:t>
            </a:r>
            <a:r>
              <a:rPr lang="en-US" sz="1150" b="1" dirty="0"/>
              <a:t>, </a:t>
            </a:r>
            <a:r>
              <a:rPr lang="ru-RU" sz="1150" b="1" dirty="0"/>
              <a:t>главный инженер проекта – </a:t>
            </a:r>
            <a:r>
              <a:rPr lang="ru-RU" sz="1150" b="1" dirty="0" err="1"/>
              <a:t>НИИгазэкономика</a:t>
            </a:r>
            <a:endParaRPr lang="ru-RU" sz="1150" b="1" dirty="0"/>
          </a:p>
          <a:p>
            <a:pPr marL="0" indent="0"/>
            <a:endParaRPr lang="ru-RU" sz="1150" dirty="0"/>
          </a:p>
          <a:p>
            <a:pPr marL="0" indent="0"/>
            <a:r>
              <a:rPr lang="ru-RU" sz="1150" b="1" dirty="0"/>
              <a:t>Опыт:</a:t>
            </a:r>
            <a:endParaRPr lang="ru-RU" sz="1150" dirty="0"/>
          </a:p>
          <a:p>
            <a:pPr marL="0" indent="0"/>
            <a:r>
              <a:rPr lang="ru-RU" sz="1150" dirty="0"/>
              <a:t>Более 15 лет занимался прикладной математикой и мат моделированием</a:t>
            </a:r>
          </a:p>
          <a:p>
            <a:pPr marL="0" indent="0"/>
            <a:r>
              <a:rPr lang="ru-RU" sz="1150" dirty="0"/>
              <a:t>(</a:t>
            </a:r>
            <a:r>
              <a:rPr lang="en-US" sz="1150" dirty="0"/>
              <a:t>Data Scientist) (Python, </a:t>
            </a:r>
            <a:r>
              <a:rPr lang="ru-RU" sz="1150" dirty="0"/>
              <a:t>С++) в НИИ ПАО Газпром</a:t>
            </a:r>
          </a:p>
          <a:p>
            <a:pPr marL="0" indent="0"/>
            <a:endParaRPr lang="ru-RU" sz="1150" dirty="0"/>
          </a:p>
          <a:p>
            <a:pPr marL="0" indent="0"/>
            <a:r>
              <a:rPr lang="ru-RU" sz="1150" dirty="0"/>
              <a:t>Анализ временных рядов, эволюционное развитие сложных систем</a:t>
            </a:r>
          </a:p>
          <a:p>
            <a:pPr marL="0" indent="0"/>
            <a:endParaRPr lang="ru-RU" sz="1150" dirty="0"/>
          </a:p>
          <a:p>
            <a:pPr marL="0" indent="0"/>
            <a:r>
              <a:rPr lang="ru-RU" sz="1150" b="1" dirty="0"/>
              <a:t>+7 (916) 156-07-82 (</a:t>
            </a:r>
            <a:r>
              <a:rPr lang="en-US" sz="1150" b="1" dirty="0" err="1"/>
              <a:t>whatsapp</a:t>
            </a:r>
            <a:r>
              <a:rPr lang="en-US" sz="1150" b="1" dirty="0"/>
              <a:t>)</a:t>
            </a:r>
          </a:p>
          <a:p>
            <a:pPr marL="0" indent="0"/>
            <a:endParaRPr lang="en-US" sz="1150" b="1" dirty="0"/>
          </a:p>
          <a:p>
            <a:pPr marL="0" indent="0"/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</a:p>
          <a:p>
            <a:pPr marL="0" indent="0"/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AEC2E5-09F0-AC4E-AED3-1C0F260DE54D}"/>
              </a:ext>
            </a:extLst>
          </p:cNvPr>
          <p:cNvSpPr txBox="1"/>
          <p:nvPr/>
        </p:nvSpPr>
        <p:spPr>
          <a:xfrm>
            <a:off x="500550" y="1575703"/>
            <a:ext cx="27446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</a:rPr>
              <a:t>11.01.24 –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Actor-Critic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алгоритм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652E98-0825-2C4A-8FA1-9407F8F769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курса</a:t>
            </a:r>
            <a:endParaRPr/>
          </a:p>
        </p:txBody>
      </p:sp>
      <p:sp>
        <p:nvSpPr>
          <p:cNvPr id="271" name="Google Shape;271;p44"/>
          <p:cNvSpPr/>
          <p:nvPr/>
        </p:nvSpPr>
        <p:spPr>
          <a:xfrm>
            <a:off x="5805200" y="627325"/>
            <a:ext cx="3034000" cy="576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" sz="1600" dirty="0">
                <a:solidFill>
                  <a:srgbClr val="1F1F1F"/>
                </a:solidFill>
                <a:latin typeface="Google Sans"/>
                <a:sym typeface="Roboto"/>
              </a:rPr>
              <a:t>Введение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  <a:p>
            <a:r>
              <a:rPr lang="ru" sz="1600" dirty="0">
                <a:solidFill>
                  <a:srgbClr val="1F1F1F"/>
                </a:solidFill>
                <a:latin typeface="Google Sans"/>
                <a:sym typeface="Roboto"/>
              </a:rPr>
              <a:t>в Reinforcement Learning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272" name="Google Shape;272;p44"/>
          <p:cNvSpPr/>
          <p:nvPr/>
        </p:nvSpPr>
        <p:spPr>
          <a:xfrm>
            <a:off x="1073088" y="1847675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" sz="1600" dirty="0">
                <a:solidFill>
                  <a:srgbClr val="1F1F1F"/>
                </a:solidFill>
                <a:latin typeface="Google Sans"/>
                <a:sym typeface="Roboto"/>
              </a:rPr>
              <a:t>Deep Reinforcement Learning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273" name="Google Shape;273;p44"/>
          <p:cNvSpPr/>
          <p:nvPr/>
        </p:nvSpPr>
        <p:spPr>
          <a:xfrm>
            <a:off x="4491135" y="1847803"/>
            <a:ext cx="2917948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Advanced </a:t>
            </a:r>
            <a:b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Reinforcement Learning</a:t>
            </a:r>
          </a:p>
        </p:txBody>
      </p:sp>
      <p:sp>
        <p:nvSpPr>
          <p:cNvPr id="274" name="Google Shape;274;p44"/>
          <p:cNvSpPr/>
          <p:nvPr/>
        </p:nvSpPr>
        <p:spPr>
          <a:xfrm>
            <a:off x="4140833" y="3254170"/>
            <a:ext cx="29706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Reinforcement Learning в реальных задачах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6" name="Google Shape;276;p44"/>
          <p:cNvCxnSpPr>
            <a:cxnSpLocks/>
            <a:stCxn id="272" idx="3"/>
            <a:endCxn id="273" idx="1"/>
          </p:cNvCxnSpPr>
          <p:nvPr/>
        </p:nvCxnSpPr>
        <p:spPr>
          <a:xfrm>
            <a:off x="3546288" y="2137325"/>
            <a:ext cx="944847" cy="128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77" name="Google Shape;277;p44"/>
          <p:cNvCxnSpPr>
            <a:cxnSpLocks/>
            <a:stCxn id="271" idx="1"/>
            <a:endCxn id="272" idx="0"/>
          </p:cNvCxnSpPr>
          <p:nvPr/>
        </p:nvCxnSpPr>
        <p:spPr>
          <a:xfrm rot="10800000" flipV="1">
            <a:off x="2309688" y="915325"/>
            <a:ext cx="3495512" cy="93235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78" name="Google Shape;278;p44"/>
          <p:cNvSpPr/>
          <p:nvPr/>
        </p:nvSpPr>
        <p:spPr>
          <a:xfrm>
            <a:off x="767838" y="4137347"/>
            <a:ext cx="30837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Проектная работа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9" name="Google Shape;279;p44"/>
          <p:cNvCxnSpPr>
            <a:cxnSpLocks/>
            <a:stCxn id="273" idx="3"/>
            <a:endCxn id="274" idx="3"/>
          </p:cNvCxnSpPr>
          <p:nvPr/>
        </p:nvCxnSpPr>
        <p:spPr>
          <a:xfrm flipH="1">
            <a:off x="7111433" y="2137453"/>
            <a:ext cx="297650" cy="1406367"/>
          </a:xfrm>
          <a:prstGeom prst="curvedConnector3">
            <a:avLst>
              <a:gd name="adj1" fmla="val -76802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44"/>
          <p:cNvCxnSpPr>
            <a:cxnSpLocks/>
            <a:stCxn id="274" idx="1"/>
            <a:endCxn id="278" idx="0"/>
          </p:cNvCxnSpPr>
          <p:nvPr/>
        </p:nvCxnSpPr>
        <p:spPr>
          <a:xfrm rot="10800000" flipV="1">
            <a:off x="2309689" y="3543819"/>
            <a:ext cx="1831145" cy="593527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28" name="Google Shape;225;p40">
            <a:extLst>
              <a:ext uri="{FF2B5EF4-FFF2-40B4-BE49-F238E27FC236}">
                <a16:creationId xmlns:a16="http://schemas.microsoft.com/office/drawing/2014/main" id="{25AA0674-F512-9F4F-BB4B-AD92C5C6C2D0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8300280" y="722623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9" name="Google Shape;225;p40">
            <a:extLst>
              <a:ext uri="{FF2B5EF4-FFF2-40B4-BE49-F238E27FC236}">
                <a16:creationId xmlns:a16="http://schemas.microsoft.com/office/drawing/2014/main" id="{D9C1998F-4E8B-F34E-B99E-DF7E32DDC358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3261733" y="4226498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" name="Google Shape;225;p40">
            <a:extLst>
              <a:ext uri="{FF2B5EF4-FFF2-40B4-BE49-F238E27FC236}">
                <a16:creationId xmlns:a16="http://schemas.microsoft.com/office/drawing/2014/main" id="{35F41952-5547-794A-A4B5-D27356C89641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3015296" y="1936827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" name="Google Shape;228;p40">
            <a:extLst>
              <a:ext uri="{FF2B5EF4-FFF2-40B4-BE49-F238E27FC236}">
                <a16:creationId xmlns:a16="http://schemas.microsoft.com/office/drawing/2014/main" id="{0744F57F-5683-6241-BF48-73D4D625C635}"/>
              </a:ext>
            </a:extLst>
          </p:cNvPr>
          <p:cNvPicPr preferRelativeResize="0"/>
          <p:nvPr/>
        </p:nvPicPr>
        <p:blipFill>
          <a:blip r:embed="rId4"/>
          <a:srcRect t="3037" b="3037"/>
          <a:stretch/>
        </p:blipFill>
        <p:spPr>
          <a:xfrm>
            <a:off x="6903908" y="1936825"/>
            <a:ext cx="415050" cy="39600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" name="Google Shape;231;p40">
            <a:extLst>
              <a:ext uri="{FF2B5EF4-FFF2-40B4-BE49-F238E27FC236}">
                <a16:creationId xmlns:a16="http://schemas.microsoft.com/office/drawing/2014/main" id="{F758404F-5313-4A48-B854-6B667B6C2207}"/>
              </a:ext>
            </a:extLst>
          </p:cNvPr>
          <p:cNvPicPr preferRelativeResize="0"/>
          <p:nvPr/>
        </p:nvPicPr>
        <p:blipFill>
          <a:blip r:embed="rId5"/>
          <a:srcRect t="5740" b="5740"/>
          <a:stretch/>
        </p:blipFill>
        <p:spPr>
          <a:xfrm>
            <a:off x="6592621" y="3340391"/>
            <a:ext cx="415050" cy="39600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3" name="Google Shape;530;p82">
            <a:extLst>
              <a:ext uri="{FF2B5EF4-FFF2-40B4-BE49-F238E27FC236}">
                <a16:creationId xmlns:a16="http://schemas.microsoft.com/office/drawing/2014/main" id="{CCDE05CC-2BC0-2242-878F-9266DBB0C31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820139" y="1283227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CD39ED7-986F-C44F-AB9B-9B7D2D7A7297}"/>
              </a:ext>
            </a:extLst>
          </p:cNvPr>
          <p:cNvSpPr txBox="1"/>
          <p:nvPr/>
        </p:nvSpPr>
        <p:spPr>
          <a:xfrm>
            <a:off x="8000141" y="1257005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5" name="Google Shape;530;p82">
            <a:extLst>
              <a:ext uri="{FF2B5EF4-FFF2-40B4-BE49-F238E27FC236}">
                <a16:creationId xmlns:a16="http://schemas.microsoft.com/office/drawing/2014/main" id="{F8762030-AB6E-EA48-94AA-05667E56E0B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646217" y="2464447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EE8DB15-D7EB-AF4A-AF42-E23E858A9200}"/>
              </a:ext>
            </a:extLst>
          </p:cNvPr>
          <p:cNvSpPr txBox="1"/>
          <p:nvPr/>
        </p:nvSpPr>
        <p:spPr>
          <a:xfrm>
            <a:off x="2826219" y="2438225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7" name="Google Shape;530;p82">
            <a:extLst>
              <a:ext uri="{FF2B5EF4-FFF2-40B4-BE49-F238E27FC236}">
                <a16:creationId xmlns:a16="http://schemas.microsoft.com/office/drawing/2014/main" id="{9B0FF9F4-BD74-6D4A-84F0-EEE42E67D71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646217" y="2685179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B8E2FDB-CC58-2148-AEE8-60319C2CDB06}"/>
              </a:ext>
            </a:extLst>
          </p:cNvPr>
          <p:cNvSpPr txBox="1"/>
          <p:nvPr/>
        </p:nvSpPr>
        <p:spPr>
          <a:xfrm>
            <a:off x="2826219" y="2658957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9" name="Google Shape;530;p82">
            <a:extLst>
              <a:ext uri="{FF2B5EF4-FFF2-40B4-BE49-F238E27FC236}">
                <a16:creationId xmlns:a16="http://schemas.microsoft.com/office/drawing/2014/main" id="{B93C8975-AB14-2B4C-ABCD-AAE0570C29D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571396" y="2468443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3C42D55-1755-C841-9C69-D39873572F99}"/>
              </a:ext>
            </a:extLst>
          </p:cNvPr>
          <p:cNvSpPr txBox="1"/>
          <p:nvPr/>
        </p:nvSpPr>
        <p:spPr>
          <a:xfrm>
            <a:off x="6751398" y="2442221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Deep Reinforcement Learning</a:t>
            </a: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892008"/>
            <a:ext cx="5355965" cy="396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Введение </a:t>
            </a:r>
            <a:r>
              <a:rPr lang="ru-RU">
                <a:solidFill>
                  <a:srgbClr val="1F1F1F"/>
                </a:solidFill>
                <a:latin typeface="Google Sans"/>
                <a:sym typeface="Roboto"/>
              </a:rPr>
              <a:t>в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Deep Reinforcement Learning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422029"/>
            <a:ext cx="5355965" cy="396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Deep Q-Network </a:t>
            </a:r>
            <a:r>
              <a:rPr lang="en-US">
                <a:solidFill>
                  <a:srgbClr val="1F1F1F"/>
                </a:solidFill>
                <a:latin typeface="Google Sans"/>
                <a:sym typeface="Roboto"/>
              </a:rPr>
              <a:t>(DQN)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алгоритм</a:t>
            </a: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295205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22479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Policy Gradient (PG</a:t>
            </a:r>
            <a:r>
              <a:rPr lang="en-US">
                <a:solidFill>
                  <a:srgbClr val="1F1F1F"/>
                </a:solidFill>
                <a:latin typeface="Google Sans"/>
                <a:sym typeface="Roboto"/>
              </a:rPr>
              <a:t>)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алгоритм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3482071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Actor-Critic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алгоритм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813604" y="1676898"/>
            <a:ext cx="406289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548593" y="1941909"/>
            <a:ext cx="936310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283583" y="2206919"/>
            <a:ext cx="1466331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stCxn id="271" idx="2"/>
            <a:endCxn id="16" idx="1"/>
          </p:cNvCxnSpPr>
          <p:nvPr/>
        </p:nvCxnSpPr>
        <p:spPr>
          <a:xfrm rot="16200000" flipH="1">
            <a:off x="1018572" y="2471930"/>
            <a:ext cx="1996352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/>
        </p:nvGraphicFramePr>
        <p:xfrm>
          <a:off x="5355768" y="573874"/>
          <a:ext cx="2226910" cy="304800"/>
        </p:xfrm>
        <a:graphic>
          <a:graphicData uri="http://schemas.openxmlformats.org/drawingml/2006/table">
            <a:tbl>
              <a:tblPr firstRow="1" bandRow="1"/>
              <a:tblGrid>
                <a:gridCol w="44538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44538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44538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44538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44538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pic>
        <p:nvPicPr>
          <p:cNvPr id="19" name="Google Shape;225;p40">
            <a:extLst>
              <a:ext uri="{FF2B5EF4-FFF2-40B4-BE49-F238E27FC236}">
                <a16:creationId xmlns:a16="http://schemas.microsoft.com/office/drawing/2014/main" id="{B13A7664-1547-E542-9225-83D397A2853C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683041" y="1832621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" name="Google Shape;225;p40">
            <a:extLst>
              <a:ext uri="{FF2B5EF4-FFF2-40B4-BE49-F238E27FC236}">
                <a16:creationId xmlns:a16="http://schemas.microsoft.com/office/drawing/2014/main" id="{06435085-97BF-3A47-BAD3-9FFAE1250CB4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683041" y="2892663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" name="Google Shape;234;p40">
            <a:extLst>
              <a:ext uri="{FF2B5EF4-FFF2-40B4-BE49-F238E27FC236}">
                <a16:creationId xmlns:a16="http://schemas.microsoft.com/office/drawing/2014/main" id="{9CA7CE92-EB2F-CA40-973B-6F01B25E969A}"/>
              </a:ext>
            </a:extLst>
          </p:cNvPr>
          <p:cNvPicPr preferRelativeResize="0"/>
          <p:nvPr/>
        </p:nvPicPr>
        <p:blipFill>
          <a:blip r:embed="rId4"/>
          <a:srcRect t="11003" b="11003"/>
          <a:stretch/>
        </p:blipFill>
        <p:spPr>
          <a:xfrm>
            <a:off x="687921" y="3432973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31A30D8-5675-B440-B54C-21D6D109A2DB}"/>
              </a:ext>
            </a:extLst>
          </p:cNvPr>
          <p:cNvSpPr txBox="1"/>
          <p:nvPr/>
        </p:nvSpPr>
        <p:spPr>
          <a:xfrm>
            <a:off x="1154981" y="1925990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26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.1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2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EA6FA9-EA02-9B43-B1F3-51DF6032BF05}"/>
              </a:ext>
            </a:extLst>
          </p:cNvPr>
          <p:cNvSpPr txBox="1"/>
          <p:nvPr/>
        </p:nvSpPr>
        <p:spPr>
          <a:xfrm>
            <a:off x="1154981" y="2458300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28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.12 -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469429-E854-8246-BDDD-0E981D24B5F6}"/>
              </a:ext>
            </a:extLst>
          </p:cNvPr>
          <p:cNvSpPr txBox="1"/>
          <p:nvPr/>
        </p:nvSpPr>
        <p:spPr>
          <a:xfrm>
            <a:off x="1159189" y="2986032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09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1 -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48335E-DE4C-9F4D-8D84-C8ABEBCDC383}"/>
              </a:ext>
            </a:extLst>
          </p:cNvPr>
          <p:cNvSpPr txBox="1"/>
          <p:nvPr/>
        </p:nvSpPr>
        <p:spPr>
          <a:xfrm>
            <a:off x="1149571" y="3523486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1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1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1 -</a:t>
            </a:r>
          </a:p>
        </p:txBody>
      </p:sp>
      <p:pic>
        <p:nvPicPr>
          <p:cNvPr id="30" name="Google Shape;225;p40">
            <a:extLst>
              <a:ext uri="{FF2B5EF4-FFF2-40B4-BE49-F238E27FC236}">
                <a16:creationId xmlns:a16="http://schemas.microsoft.com/office/drawing/2014/main" id="{F96D2A48-BBCF-C14C-91F5-B1D2D2B8DD05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683041" y="2382103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" name="Google Shape;530;p82">
            <a:extLst>
              <a:ext uri="{FF2B5EF4-FFF2-40B4-BE49-F238E27FC236}">
                <a16:creationId xmlns:a16="http://schemas.microsoft.com/office/drawing/2014/main" id="{85C6D6D7-CE03-954D-80A0-524917F365D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175215" y="2453420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FDC4025-0516-C64C-B1CE-6EEB38C1DB07}"/>
              </a:ext>
            </a:extLst>
          </p:cNvPr>
          <p:cNvSpPr txBox="1"/>
          <p:nvPr/>
        </p:nvSpPr>
        <p:spPr>
          <a:xfrm rot="20748746">
            <a:off x="7534369" y="2397326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3" name="Google Shape;530;p82">
            <a:extLst>
              <a:ext uri="{FF2B5EF4-FFF2-40B4-BE49-F238E27FC236}">
                <a16:creationId xmlns:a16="http://schemas.microsoft.com/office/drawing/2014/main" id="{1E70FE6D-9707-554D-A77C-32B4E003302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186931" y="3516318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73F6CCE-3421-0F41-BADD-782C8BB884F8}"/>
              </a:ext>
            </a:extLst>
          </p:cNvPr>
          <p:cNvSpPr txBox="1"/>
          <p:nvPr/>
        </p:nvSpPr>
        <p:spPr>
          <a:xfrm rot="20748746">
            <a:off x="7546085" y="3460224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20264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Маршрут вебинара</a:t>
            </a:r>
            <a:endParaRPr dirty="0"/>
          </a:p>
        </p:txBody>
      </p:sp>
      <p:sp>
        <p:nvSpPr>
          <p:cNvPr id="267" name="Google Shape;267;p52"/>
          <p:cNvSpPr/>
          <p:nvPr/>
        </p:nvSpPr>
        <p:spPr>
          <a:xfrm>
            <a:off x="786525" y="120552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Знакомство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52"/>
          <p:cNvSpPr/>
          <p:nvPr/>
        </p:nvSpPr>
        <p:spPr>
          <a:xfrm>
            <a:off x="787125" y="1754798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Постановка задачи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52"/>
          <p:cNvSpPr/>
          <p:nvPr/>
        </p:nvSpPr>
        <p:spPr>
          <a:xfrm>
            <a:off x="787125" y="2304071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Policy Gradient theorem</a:t>
            </a:r>
            <a:endParaRPr sz="1300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52"/>
          <p:cNvSpPr/>
          <p:nvPr/>
        </p:nvSpPr>
        <p:spPr>
          <a:xfrm>
            <a:off x="799825" y="3402617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Улучшения алгоритма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52"/>
          <p:cNvSpPr/>
          <p:nvPr/>
        </p:nvSpPr>
        <p:spPr>
          <a:xfrm>
            <a:off x="774940" y="2853344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Алгоритм </a:t>
            </a: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REINFORCE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4" name="Google Shape;274;p52"/>
          <p:cNvCxnSpPr>
            <a:cxnSpLocks/>
            <a:stCxn id="267" idx="1"/>
            <a:endCxn id="269" idx="1"/>
          </p:cNvCxnSpPr>
          <p:nvPr/>
        </p:nvCxnSpPr>
        <p:spPr>
          <a:xfrm rot="10800000" flipH="1" flipV="1">
            <a:off x="786525" y="1393624"/>
            <a:ext cx="600" cy="549273"/>
          </a:xfrm>
          <a:prstGeom prst="curvedConnector3">
            <a:avLst>
              <a:gd name="adj1" fmla="val -381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75" name="Google Shape;275;p52"/>
          <p:cNvCxnSpPr>
            <a:stCxn id="269" idx="1"/>
            <a:endCxn id="270" idx="1"/>
          </p:cNvCxnSpPr>
          <p:nvPr/>
        </p:nvCxnSpPr>
        <p:spPr>
          <a:xfrm rot="10800000" flipV="1">
            <a:off x="787125" y="1942897"/>
            <a:ext cx="12700" cy="549273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76" name="Google Shape;276;p52"/>
          <p:cNvCxnSpPr>
            <a:cxnSpLocks/>
            <a:stCxn id="270" idx="1"/>
            <a:endCxn id="272" idx="1"/>
          </p:cNvCxnSpPr>
          <p:nvPr/>
        </p:nvCxnSpPr>
        <p:spPr>
          <a:xfrm rot="10800000" flipV="1">
            <a:off x="774941" y="2492170"/>
            <a:ext cx="12185" cy="549273"/>
          </a:xfrm>
          <a:prstGeom prst="curvedConnector3">
            <a:avLst>
              <a:gd name="adj1" fmla="val 1976077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sp>
        <p:nvSpPr>
          <p:cNvPr id="28" name="Google Shape;272;p52">
            <a:extLst>
              <a:ext uri="{FF2B5EF4-FFF2-40B4-BE49-F238E27FC236}">
                <a16:creationId xmlns:a16="http://schemas.microsoft.com/office/drawing/2014/main" id="{D431EAF1-5808-7F4D-8FC1-9FBBFE2350DA}"/>
              </a:ext>
            </a:extLst>
          </p:cNvPr>
          <p:cNvSpPr/>
          <p:nvPr/>
        </p:nvSpPr>
        <p:spPr>
          <a:xfrm>
            <a:off x="799825" y="3951890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Группа алгоритмов </a:t>
            </a: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PG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" name="Google Shape;277;p52">
            <a:extLst>
              <a:ext uri="{FF2B5EF4-FFF2-40B4-BE49-F238E27FC236}">
                <a16:creationId xmlns:a16="http://schemas.microsoft.com/office/drawing/2014/main" id="{DC4A3018-ECE4-2B44-A92A-BC0573E577C3}"/>
              </a:ext>
            </a:extLst>
          </p:cNvPr>
          <p:cNvCxnSpPr>
            <a:cxnSpLocks/>
            <a:stCxn id="272" idx="1"/>
            <a:endCxn id="271" idx="1"/>
          </p:cNvCxnSpPr>
          <p:nvPr/>
        </p:nvCxnSpPr>
        <p:spPr>
          <a:xfrm rot="10800000" flipH="1" flipV="1">
            <a:off x="774939" y="3041443"/>
            <a:ext cx="24885" cy="549273"/>
          </a:xfrm>
          <a:prstGeom prst="curvedConnector3">
            <a:avLst>
              <a:gd name="adj1" fmla="val -918626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30" name="Google Shape;277;p52">
            <a:extLst>
              <a:ext uri="{FF2B5EF4-FFF2-40B4-BE49-F238E27FC236}">
                <a16:creationId xmlns:a16="http://schemas.microsoft.com/office/drawing/2014/main" id="{F7CCCBE8-639F-B943-8316-3A7DD2F0B684}"/>
              </a:ext>
            </a:extLst>
          </p:cNvPr>
          <p:cNvCxnSpPr>
            <a:cxnSpLocks/>
            <a:stCxn id="271" idx="1"/>
            <a:endCxn id="28" idx="1"/>
          </p:cNvCxnSpPr>
          <p:nvPr/>
        </p:nvCxnSpPr>
        <p:spPr>
          <a:xfrm rot="10800000" flipV="1">
            <a:off x="799825" y="3590716"/>
            <a:ext cx="12700" cy="549273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C04FD1A-DAFB-984D-AA84-699B408ECC16}"/>
              </a:ext>
            </a:extLst>
          </p:cNvPr>
          <p:cNvGrpSpPr/>
          <p:nvPr/>
        </p:nvGrpSpPr>
        <p:grpSpPr>
          <a:xfrm>
            <a:off x="5362873" y="598538"/>
            <a:ext cx="3139518" cy="4011545"/>
            <a:chOff x="5362873" y="598538"/>
            <a:chExt cx="3139518" cy="4011545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4B58BFF-5376-8241-BE03-81F21602E0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1890"/>
            <a:stretch/>
          </p:blipFill>
          <p:spPr>
            <a:xfrm>
              <a:off x="5362873" y="598538"/>
              <a:ext cx="3054665" cy="2156936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5DCFFC0-4300-3648-B859-55853B0256D4}"/>
                </a:ext>
              </a:extLst>
            </p:cNvPr>
            <p:cNvSpPr/>
            <p:nvPr/>
          </p:nvSpPr>
          <p:spPr>
            <a:xfrm>
              <a:off x="5389792" y="598538"/>
              <a:ext cx="375746" cy="3436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B71E481-D0AE-1B45-B217-D6E6D62651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8078"/>
            <a:stretch/>
          </p:blipFill>
          <p:spPr>
            <a:xfrm>
              <a:off x="5917445" y="2846057"/>
              <a:ext cx="2500093" cy="1764026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AD1C180-95FC-2843-841A-8EDC89253312}"/>
                </a:ext>
              </a:extLst>
            </p:cNvPr>
            <p:cNvSpPr/>
            <p:nvPr/>
          </p:nvSpPr>
          <p:spPr>
            <a:xfrm>
              <a:off x="8126645" y="2828340"/>
              <a:ext cx="375746" cy="3436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Google Shape;272;p52">
            <a:extLst>
              <a:ext uri="{FF2B5EF4-FFF2-40B4-BE49-F238E27FC236}">
                <a16:creationId xmlns:a16="http://schemas.microsoft.com/office/drawing/2014/main" id="{EB638302-8148-1141-A5F7-CDDDBECF8033}"/>
              </a:ext>
            </a:extLst>
          </p:cNvPr>
          <p:cNvSpPr/>
          <p:nvPr/>
        </p:nvSpPr>
        <p:spPr>
          <a:xfrm>
            <a:off x="812525" y="4501166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Алгоритм </a:t>
            </a: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PPO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" name="Google Shape;277;p52">
            <a:extLst>
              <a:ext uri="{FF2B5EF4-FFF2-40B4-BE49-F238E27FC236}">
                <a16:creationId xmlns:a16="http://schemas.microsoft.com/office/drawing/2014/main" id="{3DD17CD1-DA30-5F4C-B7B6-780F8F6A150F}"/>
              </a:ext>
            </a:extLst>
          </p:cNvPr>
          <p:cNvCxnSpPr>
            <a:cxnSpLocks/>
            <a:stCxn id="28" idx="1"/>
            <a:endCxn id="23" idx="1"/>
          </p:cNvCxnSpPr>
          <p:nvPr/>
        </p:nvCxnSpPr>
        <p:spPr>
          <a:xfrm rot="10800000" flipH="1" flipV="1">
            <a:off x="799825" y="4139990"/>
            <a:ext cx="12700" cy="549276"/>
          </a:xfrm>
          <a:prstGeom prst="curvedConnector3">
            <a:avLst>
              <a:gd name="adj1" fmla="val -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283" name="Google Shape;283;p53"/>
          <p:cNvGraphicFramePr/>
          <p:nvPr>
            <p:extLst>
              <p:ext uri="{D42A27DB-BD31-4B8C-83A1-F6EECF244321}">
                <p14:modId xmlns:p14="http://schemas.microsoft.com/office/powerpoint/2010/main" val="2052574398"/>
              </p:ext>
            </p:extLst>
          </p:nvPr>
        </p:nvGraphicFramePr>
        <p:xfrm>
          <a:off x="952500" y="1544194"/>
          <a:ext cx="7239000" cy="1397216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Применять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RL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к задачам с непрерывным пространством действий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Policy Gradient theorem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585982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алгоритм </a:t>
                      </a:r>
                      <a:r>
                        <a:rPr lang="en-GB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REINFORCE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пути улучшения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REINFORCE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5" name="Google Shape;285;p53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К концу занятия вы сможете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291" name="Google Shape;291;p54"/>
          <p:cNvGraphicFramePr/>
          <p:nvPr>
            <p:extLst>
              <p:ext uri="{D42A27DB-BD31-4B8C-83A1-F6EECF244321}">
                <p14:modId xmlns:p14="http://schemas.microsoft.com/office/powerpoint/2010/main" val="4018911976"/>
              </p:ext>
            </p:extLst>
          </p:nvPr>
        </p:nvGraphicFramePr>
        <p:xfrm>
          <a:off x="952500" y="1544194"/>
          <a:ext cx="7239000" cy="926446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Программировать задачи обучения с подкреплением для окружений большой размерности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непрерывного пространства действий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Иметь базу для перехода к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Actor-Critic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3" name="Google Shape;293;p54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уметь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8677</TotalTime>
  <Words>2065</Words>
  <Application>Microsoft Macintosh PowerPoint</Application>
  <PresentationFormat>On-screen Show (16:9)</PresentationFormat>
  <Paragraphs>351</Paragraphs>
  <Slides>49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62" baseType="lpstr">
      <vt:lpstr>Helvetica Neue</vt:lpstr>
      <vt:lpstr>Roboto</vt:lpstr>
      <vt:lpstr>Arial</vt:lpstr>
      <vt:lpstr>Courier New</vt:lpstr>
      <vt:lpstr>-webkit-standard</vt:lpstr>
      <vt:lpstr>AkayaTelivigala</vt:lpstr>
      <vt:lpstr>Google Sans</vt:lpstr>
      <vt:lpstr>PTSerif</vt:lpstr>
      <vt:lpstr>Symbol</vt:lpstr>
      <vt:lpstr>Bradley Hand</vt:lpstr>
      <vt:lpstr>Cambria Math</vt:lpstr>
      <vt:lpstr>Светлая тема</vt:lpstr>
      <vt:lpstr>Светлая тема</vt:lpstr>
      <vt:lpstr>Reinforcement learning Policy Gradient</vt:lpstr>
      <vt:lpstr>Проверить, идет ли запись</vt:lpstr>
      <vt:lpstr>Правила вебинара</vt:lpstr>
      <vt:lpstr>Reinforcement learning. Введение в DeepRL </vt:lpstr>
      <vt:lpstr>Карта курса</vt:lpstr>
      <vt:lpstr>Программа курса</vt:lpstr>
      <vt:lpstr>Маршрут вебинара</vt:lpstr>
      <vt:lpstr>Цели вебинара</vt:lpstr>
      <vt:lpstr>Смысл</vt:lpstr>
      <vt:lpstr>Постановка задачи</vt:lpstr>
      <vt:lpstr>Markov Property</vt:lpstr>
      <vt:lpstr>Policy based methods</vt:lpstr>
      <vt:lpstr>Value based and Policy based</vt:lpstr>
      <vt:lpstr>достоинства и недостатки</vt:lpstr>
      <vt:lpstr>DQN – достоинства и недостатки</vt:lpstr>
      <vt:lpstr>Клеточный мир</vt:lpstr>
      <vt:lpstr>Клеточный мир</vt:lpstr>
      <vt:lpstr>Клеточный мир</vt:lpstr>
      <vt:lpstr>Алгоритм REINFORCE</vt:lpstr>
      <vt:lpstr>REINFORCE</vt:lpstr>
      <vt:lpstr>Deep Cross-entropy</vt:lpstr>
      <vt:lpstr>PowerPoint Presentation</vt:lpstr>
      <vt:lpstr>REINFORCE</vt:lpstr>
      <vt:lpstr>REINFORCE</vt:lpstr>
      <vt:lpstr>Policy gradient theorem</vt:lpstr>
      <vt:lpstr>REINFORCE - алгоритм</vt:lpstr>
      <vt:lpstr>достоинства и недостатки</vt:lpstr>
      <vt:lpstr>REINFORCE – достоинства и недостатки</vt:lpstr>
      <vt:lpstr>Advantage REINFORCE</vt:lpstr>
      <vt:lpstr>Дальнейшие улучшения</vt:lpstr>
      <vt:lpstr>Algorithms</vt:lpstr>
      <vt:lpstr>Алгоритм PPO  PG -&gt; NPG -&gt; TRPO -&gt; PPO</vt:lpstr>
      <vt:lpstr>Policy Gradient (PG)</vt:lpstr>
      <vt:lpstr>Policy Gradient (PG) - проблемы</vt:lpstr>
      <vt:lpstr>Natural Policy Gradient (NPG)</vt:lpstr>
      <vt:lpstr>Natural Policy Gradient (NPG) - ограничения</vt:lpstr>
      <vt:lpstr>Natural Policy Gradient (NPG)</vt:lpstr>
      <vt:lpstr>Natural Policy Gradient (NPG) - проблемы</vt:lpstr>
      <vt:lpstr>Trust Region Policy Optimization (TRPO)</vt:lpstr>
      <vt:lpstr>Trust Region Policy Optimization (TRPO) - проблемы</vt:lpstr>
      <vt:lpstr>Proximal Policy Optimization (PPO) </vt:lpstr>
      <vt:lpstr>Практика</vt:lpstr>
      <vt:lpstr>Практика</vt:lpstr>
      <vt:lpstr>Список материалов для изучения</vt:lpstr>
      <vt:lpstr>Вопросы?</vt:lpstr>
      <vt:lpstr>Рефлексия</vt:lpstr>
      <vt:lpstr>Цели вебинара</vt:lpstr>
      <vt:lpstr>Заполните, пожалуйста, опрос о занятии по ссылке в чате</vt:lpstr>
      <vt:lpstr>Cледующие вебинары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курса название темы вебинара </dc:title>
  <cp:lastModifiedBy>Стурейко Игорь Олегович</cp:lastModifiedBy>
  <cp:revision>85</cp:revision>
  <dcterms:modified xsi:type="dcterms:W3CDTF">2024-01-09T18:48:32Z</dcterms:modified>
</cp:coreProperties>
</file>